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8.xml" ContentType="application/vnd.openxmlformats-officedocument.theme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theme/theme21.xml" ContentType="application/vnd.openxmlformats-officedocument.them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s/slide108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theme/theme23.xml" ContentType="application/vnd.openxmlformats-officedocument.them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slideMasters/slideMaster21.xml" ContentType="application/vnd.openxmlformats-officedocument.presentationml.slideMaster+xml"/>
  <Override PartName="/ppt/theme/theme24.xml" ContentType="application/vnd.openxmlformats-officedocument.them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slides/slide129.xml" ContentType="application/vnd.openxmlformats-officedocument.presentationml.slide+xml"/>
  <Override PartName="/ppt/theme/theme14.xml" ContentType="application/vnd.openxmlformats-officedocument.them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slideMasters/slideMaster23.xml" ContentType="application/vnd.openxmlformats-officedocument.presentationml.slideMaster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theme/theme2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8" r:id="rId3"/>
    <p:sldMasterId id="2147483695" r:id="rId4"/>
    <p:sldMasterId id="2147483712" r:id="rId5"/>
    <p:sldMasterId id="2147483746" r:id="rId6"/>
    <p:sldMasterId id="2147483763" r:id="rId7"/>
    <p:sldMasterId id="2147483780" r:id="rId8"/>
    <p:sldMasterId id="2147483797" r:id="rId9"/>
    <p:sldMasterId id="2147483814" r:id="rId10"/>
    <p:sldMasterId id="2147483831" r:id="rId11"/>
    <p:sldMasterId id="2147483848" r:id="rId12"/>
    <p:sldMasterId id="2147483865" r:id="rId13"/>
    <p:sldMasterId id="2147483877" r:id="rId14"/>
    <p:sldMasterId id="2147483889" r:id="rId15"/>
    <p:sldMasterId id="2147483901" r:id="rId16"/>
    <p:sldMasterId id="2147483918" r:id="rId17"/>
    <p:sldMasterId id="2147483930" r:id="rId18"/>
    <p:sldMasterId id="2147483942" r:id="rId19"/>
    <p:sldMasterId id="2147483954" r:id="rId20"/>
    <p:sldMasterId id="2147483972" r:id="rId21"/>
    <p:sldMasterId id="2147483984" r:id="rId22"/>
    <p:sldMasterId id="2147483996" r:id="rId23"/>
  </p:sldMasterIdLst>
  <p:notesMasterIdLst>
    <p:notesMasterId r:id="rId159"/>
  </p:notesMasterIdLst>
  <p:sldIdLst>
    <p:sldId id="807" r:id="rId24"/>
    <p:sldId id="775" r:id="rId25"/>
    <p:sldId id="529" r:id="rId26"/>
    <p:sldId id="530" r:id="rId27"/>
    <p:sldId id="260" r:id="rId28"/>
    <p:sldId id="258" r:id="rId29"/>
    <p:sldId id="257" r:id="rId30"/>
    <p:sldId id="533" r:id="rId31"/>
    <p:sldId id="754" r:id="rId32"/>
    <p:sldId id="752" r:id="rId33"/>
    <p:sldId id="834" r:id="rId34"/>
    <p:sldId id="833" r:id="rId35"/>
    <p:sldId id="835" r:id="rId36"/>
    <p:sldId id="836" r:id="rId37"/>
    <p:sldId id="534" r:id="rId38"/>
    <p:sldId id="803" r:id="rId39"/>
    <p:sldId id="264" r:id="rId40"/>
    <p:sldId id="732" r:id="rId41"/>
    <p:sldId id="733" r:id="rId42"/>
    <p:sldId id="847" r:id="rId43"/>
    <p:sldId id="845" r:id="rId44"/>
    <p:sldId id="636" r:id="rId45"/>
    <p:sldId id="513" r:id="rId46"/>
    <p:sldId id="494" r:id="rId47"/>
    <p:sldId id="806" r:id="rId48"/>
    <p:sldId id="849" r:id="rId49"/>
    <p:sldId id="693" r:id="rId50"/>
    <p:sldId id="724" r:id="rId51"/>
    <p:sldId id="633" r:id="rId52"/>
    <p:sldId id="734" r:id="rId53"/>
    <p:sldId id="793" r:id="rId54"/>
    <p:sldId id="675" r:id="rId55"/>
    <p:sldId id="738" r:id="rId56"/>
    <p:sldId id="532" r:id="rId57"/>
    <p:sldId id="794" r:id="rId58"/>
    <p:sldId id="796" r:id="rId59"/>
    <p:sldId id="759" r:id="rId60"/>
    <p:sldId id="730" r:id="rId61"/>
    <p:sldId id="535" r:id="rId62"/>
    <p:sldId id="726" r:id="rId63"/>
    <p:sldId id="624" r:id="rId64"/>
    <p:sldId id="625" r:id="rId65"/>
    <p:sldId id="765" r:id="rId66"/>
    <p:sldId id="616" r:id="rId67"/>
    <p:sldId id="766" r:id="rId68"/>
    <p:sldId id="613" r:id="rId69"/>
    <p:sldId id="826" r:id="rId70"/>
    <p:sldId id="756" r:id="rId71"/>
    <p:sldId id="757" r:id="rId72"/>
    <p:sldId id="617" r:id="rId73"/>
    <p:sldId id="615" r:id="rId74"/>
    <p:sldId id="618" r:id="rId75"/>
    <p:sldId id="808" r:id="rId76"/>
    <p:sldId id="809" r:id="rId77"/>
    <p:sldId id="810" r:id="rId78"/>
    <p:sldId id="851" r:id="rId79"/>
    <p:sldId id="811" r:id="rId80"/>
    <p:sldId id="812" r:id="rId81"/>
    <p:sldId id="813" r:id="rId82"/>
    <p:sldId id="814" r:id="rId83"/>
    <p:sldId id="601" r:id="rId84"/>
    <p:sldId id="593" r:id="rId85"/>
    <p:sldId id="604" r:id="rId86"/>
    <p:sldId id="815" r:id="rId87"/>
    <p:sldId id="816" r:id="rId88"/>
    <p:sldId id="829" r:id="rId89"/>
    <p:sldId id="582" r:id="rId90"/>
    <p:sldId id="586" r:id="rId91"/>
    <p:sldId id="588" r:id="rId92"/>
    <p:sldId id="599" r:id="rId93"/>
    <p:sldId id="596" r:id="rId94"/>
    <p:sldId id="598" r:id="rId95"/>
    <p:sldId id="600" r:id="rId96"/>
    <p:sldId id="817" r:id="rId97"/>
    <p:sldId id="584" r:id="rId98"/>
    <p:sldId id="850" r:id="rId99"/>
    <p:sldId id="797" r:id="rId100"/>
    <p:sldId id="799" r:id="rId101"/>
    <p:sldId id="800" r:id="rId102"/>
    <p:sldId id="721" r:id="rId103"/>
    <p:sldId id="819" r:id="rId104"/>
    <p:sldId id="723" r:id="rId105"/>
    <p:sldId id="818" r:id="rId106"/>
    <p:sldId id="820" r:id="rId107"/>
    <p:sldId id="763" r:id="rId108"/>
    <p:sldId id="694" r:id="rId109"/>
    <p:sldId id="645" r:id="rId110"/>
    <p:sldId id="657" r:id="rId111"/>
    <p:sldId id="661" r:id="rId112"/>
    <p:sldId id="669" r:id="rId113"/>
    <p:sldId id="821" r:id="rId114"/>
    <p:sldId id="822" r:id="rId115"/>
    <p:sldId id="823" r:id="rId116"/>
    <p:sldId id="824" r:id="rId117"/>
    <p:sldId id="825" r:id="rId118"/>
    <p:sldId id="450" r:id="rId119"/>
    <p:sldId id="564" r:id="rId120"/>
    <p:sldId id="801" r:id="rId121"/>
    <p:sldId id="827" r:id="rId122"/>
    <p:sldId id="830" r:id="rId123"/>
    <p:sldId id="831" r:id="rId124"/>
    <p:sldId id="832" r:id="rId125"/>
    <p:sldId id="779" r:id="rId126"/>
    <p:sldId id="683" r:id="rId127"/>
    <p:sldId id="687" r:id="rId128"/>
    <p:sldId id="690" r:id="rId129"/>
    <p:sldId id="692" r:id="rId130"/>
    <p:sldId id="695" r:id="rId131"/>
    <p:sldId id="699" r:id="rId132"/>
    <p:sldId id="700" r:id="rId133"/>
    <p:sldId id="702" r:id="rId134"/>
    <p:sldId id="703" r:id="rId135"/>
    <p:sldId id="704" r:id="rId136"/>
    <p:sldId id="705" r:id="rId137"/>
    <p:sldId id="776" r:id="rId138"/>
    <p:sldId id="773" r:id="rId139"/>
    <p:sldId id="707" r:id="rId140"/>
    <p:sldId id="708" r:id="rId141"/>
    <p:sldId id="710" r:id="rId142"/>
    <p:sldId id="712" r:id="rId143"/>
    <p:sldId id="714" r:id="rId144"/>
    <p:sldId id="716" r:id="rId145"/>
    <p:sldId id="717" r:id="rId146"/>
    <p:sldId id="718" r:id="rId147"/>
    <p:sldId id="846" r:id="rId148"/>
    <p:sldId id="844" r:id="rId149"/>
    <p:sldId id="843" r:id="rId150"/>
    <p:sldId id="842" r:id="rId151"/>
    <p:sldId id="841" r:id="rId152"/>
    <p:sldId id="840" r:id="rId153"/>
    <p:sldId id="839" r:id="rId154"/>
    <p:sldId id="838" r:id="rId155"/>
    <p:sldId id="837" r:id="rId156"/>
    <p:sldId id="275" r:id="rId157"/>
    <p:sldId id="848" r:id="rId158"/>
  </p:sldIdLst>
  <p:sldSz cx="9144000" cy="6858000" type="screen4x3"/>
  <p:notesSz cx="6797675" cy="9928225"/>
  <p:custDataLst>
    <p:tags r:id="rId160"/>
  </p:custData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C92"/>
    <a:srgbClr val="0028D2"/>
    <a:srgbClr val="000000"/>
    <a:srgbClr val="35B19D"/>
    <a:srgbClr val="4D4D4D"/>
    <a:srgbClr val="B92D14"/>
    <a:srgbClr val="35759D"/>
    <a:srgbClr val="E8E8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536"/>
    <p:restoredTop sz="95596"/>
  </p:normalViewPr>
  <p:slideViewPr>
    <p:cSldViewPr showGuides="1">
      <p:cViewPr varScale="1">
        <p:scale>
          <a:sx n="68" d="100"/>
          <a:sy n="68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75" d="100"/>
        <a:sy n="75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3.xml"/><Relationship Id="rId117" Type="http://schemas.openxmlformats.org/officeDocument/2006/relationships/slide" Target="slides/slide94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84" Type="http://schemas.openxmlformats.org/officeDocument/2006/relationships/slide" Target="slides/slide61.xml"/><Relationship Id="rId89" Type="http://schemas.openxmlformats.org/officeDocument/2006/relationships/slide" Target="slides/slide66.xml"/><Relationship Id="rId112" Type="http://schemas.openxmlformats.org/officeDocument/2006/relationships/slide" Target="slides/slide89.xml"/><Relationship Id="rId133" Type="http://schemas.openxmlformats.org/officeDocument/2006/relationships/slide" Target="slides/slide110.xml"/><Relationship Id="rId138" Type="http://schemas.openxmlformats.org/officeDocument/2006/relationships/slide" Target="slides/slide115.xml"/><Relationship Id="rId154" Type="http://schemas.openxmlformats.org/officeDocument/2006/relationships/slide" Target="slides/slide131.xml"/><Relationship Id="rId159" Type="http://schemas.openxmlformats.org/officeDocument/2006/relationships/notesMaster" Target="notesMasters/notesMaster1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74" Type="http://schemas.openxmlformats.org/officeDocument/2006/relationships/slide" Target="slides/slide51.xml"/><Relationship Id="rId79" Type="http://schemas.openxmlformats.org/officeDocument/2006/relationships/slide" Target="slides/slide56.xml"/><Relationship Id="rId102" Type="http://schemas.openxmlformats.org/officeDocument/2006/relationships/slide" Target="slides/slide79.xml"/><Relationship Id="rId123" Type="http://schemas.openxmlformats.org/officeDocument/2006/relationships/slide" Target="slides/slide100.xml"/><Relationship Id="rId128" Type="http://schemas.openxmlformats.org/officeDocument/2006/relationships/slide" Target="slides/slide105.xml"/><Relationship Id="rId144" Type="http://schemas.openxmlformats.org/officeDocument/2006/relationships/slide" Target="slides/slide121.xml"/><Relationship Id="rId149" Type="http://schemas.openxmlformats.org/officeDocument/2006/relationships/slide" Target="slides/slide12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7.xml"/><Relationship Id="rId95" Type="http://schemas.openxmlformats.org/officeDocument/2006/relationships/slide" Target="slides/slide72.xml"/><Relationship Id="rId160" Type="http://schemas.openxmlformats.org/officeDocument/2006/relationships/tags" Target="tags/tag1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64" Type="http://schemas.openxmlformats.org/officeDocument/2006/relationships/slide" Target="slides/slide41.xml"/><Relationship Id="rId69" Type="http://schemas.openxmlformats.org/officeDocument/2006/relationships/slide" Target="slides/slide46.xml"/><Relationship Id="rId113" Type="http://schemas.openxmlformats.org/officeDocument/2006/relationships/slide" Target="slides/slide90.xml"/><Relationship Id="rId118" Type="http://schemas.openxmlformats.org/officeDocument/2006/relationships/slide" Target="slides/slide95.xml"/><Relationship Id="rId134" Type="http://schemas.openxmlformats.org/officeDocument/2006/relationships/slide" Target="slides/slide111.xml"/><Relationship Id="rId139" Type="http://schemas.openxmlformats.org/officeDocument/2006/relationships/slide" Target="slides/slide116.xml"/><Relationship Id="rId80" Type="http://schemas.openxmlformats.org/officeDocument/2006/relationships/slide" Target="slides/slide57.xml"/><Relationship Id="rId85" Type="http://schemas.openxmlformats.org/officeDocument/2006/relationships/slide" Target="slides/slide62.xml"/><Relationship Id="rId150" Type="http://schemas.openxmlformats.org/officeDocument/2006/relationships/slide" Target="slides/slide127.xml"/><Relationship Id="rId155" Type="http://schemas.openxmlformats.org/officeDocument/2006/relationships/slide" Target="slides/slide132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59" Type="http://schemas.openxmlformats.org/officeDocument/2006/relationships/slide" Target="slides/slide36.xml"/><Relationship Id="rId103" Type="http://schemas.openxmlformats.org/officeDocument/2006/relationships/slide" Target="slides/slide80.xml"/><Relationship Id="rId108" Type="http://schemas.openxmlformats.org/officeDocument/2006/relationships/slide" Target="slides/slide85.xml"/><Relationship Id="rId124" Type="http://schemas.openxmlformats.org/officeDocument/2006/relationships/slide" Target="slides/slide101.xml"/><Relationship Id="rId129" Type="http://schemas.openxmlformats.org/officeDocument/2006/relationships/slide" Target="slides/slide106.xml"/><Relationship Id="rId54" Type="http://schemas.openxmlformats.org/officeDocument/2006/relationships/slide" Target="slides/slide31.xml"/><Relationship Id="rId70" Type="http://schemas.openxmlformats.org/officeDocument/2006/relationships/slide" Target="slides/slide47.xml"/><Relationship Id="rId75" Type="http://schemas.openxmlformats.org/officeDocument/2006/relationships/slide" Target="slides/slide52.xml"/><Relationship Id="rId91" Type="http://schemas.openxmlformats.org/officeDocument/2006/relationships/slide" Target="slides/slide68.xml"/><Relationship Id="rId96" Type="http://schemas.openxmlformats.org/officeDocument/2006/relationships/slide" Target="slides/slide73.xml"/><Relationship Id="rId140" Type="http://schemas.openxmlformats.org/officeDocument/2006/relationships/slide" Target="slides/slide117.xml"/><Relationship Id="rId145" Type="http://schemas.openxmlformats.org/officeDocument/2006/relationships/slide" Target="slides/slide122.xml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106" Type="http://schemas.openxmlformats.org/officeDocument/2006/relationships/slide" Target="slides/slide83.xml"/><Relationship Id="rId114" Type="http://schemas.openxmlformats.org/officeDocument/2006/relationships/slide" Target="slides/slide91.xml"/><Relationship Id="rId119" Type="http://schemas.openxmlformats.org/officeDocument/2006/relationships/slide" Target="slides/slide96.xml"/><Relationship Id="rId127" Type="http://schemas.openxmlformats.org/officeDocument/2006/relationships/slide" Target="slides/slide10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slide" Target="slides/slide50.xml"/><Relationship Id="rId78" Type="http://schemas.openxmlformats.org/officeDocument/2006/relationships/slide" Target="slides/slide55.xml"/><Relationship Id="rId81" Type="http://schemas.openxmlformats.org/officeDocument/2006/relationships/slide" Target="slides/slide58.xml"/><Relationship Id="rId86" Type="http://schemas.openxmlformats.org/officeDocument/2006/relationships/slide" Target="slides/slide63.xml"/><Relationship Id="rId94" Type="http://schemas.openxmlformats.org/officeDocument/2006/relationships/slide" Target="slides/slide71.xml"/><Relationship Id="rId99" Type="http://schemas.openxmlformats.org/officeDocument/2006/relationships/slide" Target="slides/slide76.xml"/><Relationship Id="rId101" Type="http://schemas.openxmlformats.org/officeDocument/2006/relationships/slide" Target="slides/slide78.xml"/><Relationship Id="rId122" Type="http://schemas.openxmlformats.org/officeDocument/2006/relationships/slide" Target="slides/slide99.xml"/><Relationship Id="rId130" Type="http://schemas.openxmlformats.org/officeDocument/2006/relationships/slide" Target="slides/slide107.xml"/><Relationship Id="rId135" Type="http://schemas.openxmlformats.org/officeDocument/2006/relationships/slide" Target="slides/slide112.xml"/><Relationship Id="rId143" Type="http://schemas.openxmlformats.org/officeDocument/2006/relationships/slide" Target="slides/slide120.xml"/><Relationship Id="rId148" Type="http://schemas.openxmlformats.org/officeDocument/2006/relationships/slide" Target="slides/slide125.xml"/><Relationship Id="rId151" Type="http://schemas.openxmlformats.org/officeDocument/2006/relationships/slide" Target="slides/slide128.xml"/><Relationship Id="rId156" Type="http://schemas.openxmlformats.org/officeDocument/2006/relationships/slide" Target="slides/slide133.xml"/><Relationship Id="rId16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6.xml"/><Relationship Id="rId109" Type="http://schemas.openxmlformats.org/officeDocument/2006/relationships/slide" Target="slides/slide86.xml"/><Relationship Id="rId34" Type="http://schemas.openxmlformats.org/officeDocument/2006/relationships/slide" Target="slides/slide11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76" Type="http://schemas.openxmlformats.org/officeDocument/2006/relationships/slide" Target="slides/slide53.xml"/><Relationship Id="rId97" Type="http://schemas.openxmlformats.org/officeDocument/2006/relationships/slide" Target="slides/slide74.xml"/><Relationship Id="rId104" Type="http://schemas.openxmlformats.org/officeDocument/2006/relationships/slide" Target="slides/slide81.xml"/><Relationship Id="rId120" Type="http://schemas.openxmlformats.org/officeDocument/2006/relationships/slide" Target="slides/slide97.xml"/><Relationship Id="rId125" Type="http://schemas.openxmlformats.org/officeDocument/2006/relationships/slide" Target="slides/slide102.xml"/><Relationship Id="rId141" Type="http://schemas.openxmlformats.org/officeDocument/2006/relationships/slide" Target="slides/slide118.xml"/><Relationship Id="rId146" Type="http://schemas.openxmlformats.org/officeDocument/2006/relationships/slide" Target="slides/slide123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8.xml"/><Relationship Id="rId92" Type="http://schemas.openxmlformats.org/officeDocument/2006/relationships/slide" Target="slides/slide69.xml"/><Relationship Id="rId16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6.xml"/><Relationship Id="rId24" Type="http://schemas.openxmlformats.org/officeDocument/2006/relationships/slide" Target="slides/slide1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66" Type="http://schemas.openxmlformats.org/officeDocument/2006/relationships/slide" Target="slides/slide43.xml"/><Relationship Id="rId87" Type="http://schemas.openxmlformats.org/officeDocument/2006/relationships/slide" Target="slides/slide64.xml"/><Relationship Id="rId110" Type="http://schemas.openxmlformats.org/officeDocument/2006/relationships/slide" Target="slides/slide87.xml"/><Relationship Id="rId115" Type="http://schemas.openxmlformats.org/officeDocument/2006/relationships/slide" Target="slides/slide92.xml"/><Relationship Id="rId131" Type="http://schemas.openxmlformats.org/officeDocument/2006/relationships/slide" Target="slides/slide108.xml"/><Relationship Id="rId136" Type="http://schemas.openxmlformats.org/officeDocument/2006/relationships/slide" Target="slides/slide113.xml"/><Relationship Id="rId157" Type="http://schemas.openxmlformats.org/officeDocument/2006/relationships/slide" Target="slides/slide134.xml"/><Relationship Id="rId61" Type="http://schemas.openxmlformats.org/officeDocument/2006/relationships/slide" Target="slides/slide38.xml"/><Relationship Id="rId82" Type="http://schemas.openxmlformats.org/officeDocument/2006/relationships/slide" Target="slides/slide59.xml"/><Relationship Id="rId152" Type="http://schemas.openxmlformats.org/officeDocument/2006/relationships/slide" Target="slides/slide12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56" Type="http://schemas.openxmlformats.org/officeDocument/2006/relationships/slide" Target="slides/slide33.xml"/><Relationship Id="rId77" Type="http://schemas.openxmlformats.org/officeDocument/2006/relationships/slide" Target="slides/slide54.xml"/><Relationship Id="rId100" Type="http://schemas.openxmlformats.org/officeDocument/2006/relationships/slide" Target="slides/slide77.xml"/><Relationship Id="rId105" Type="http://schemas.openxmlformats.org/officeDocument/2006/relationships/slide" Target="slides/slide82.xml"/><Relationship Id="rId126" Type="http://schemas.openxmlformats.org/officeDocument/2006/relationships/slide" Target="slides/slide103.xml"/><Relationship Id="rId147" Type="http://schemas.openxmlformats.org/officeDocument/2006/relationships/slide" Target="slides/slide12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slide" Target="slides/slide49.xml"/><Relationship Id="rId93" Type="http://schemas.openxmlformats.org/officeDocument/2006/relationships/slide" Target="slides/slide70.xml"/><Relationship Id="rId98" Type="http://schemas.openxmlformats.org/officeDocument/2006/relationships/slide" Target="slides/slide75.xml"/><Relationship Id="rId121" Type="http://schemas.openxmlformats.org/officeDocument/2006/relationships/slide" Target="slides/slide98.xml"/><Relationship Id="rId142" Type="http://schemas.openxmlformats.org/officeDocument/2006/relationships/slide" Target="slides/slide119.xml"/><Relationship Id="rId16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.xml"/><Relationship Id="rId46" Type="http://schemas.openxmlformats.org/officeDocument/2006/relationships/slide" Target="slides/slide23.xml"/><Relationship Id="rId67" Type="http://schemas.openxmlformats.org/officeDocument/2006/relationships/slide" Target="slides/slide44.xml"/><Relationship Id="rId116" Type="http://schemas.openxmlformats.org/officeDocument/2006/relationships/slide" Target="slides/slide93.xml"/><Relationship Id="rId137" Type="http://schemas.openxmlformats.org/officeDocument/2006/relationships/slide" Target="slides/slide114.xml"/><Relationship Id="rId158" Type="http://schemas.openxmlformats.org/officeDocument/2006/relationships/slide" Target="slides/slide135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62" Type="http://schemas.openxmlformats.org/officeDocument/2006/relationships/slide" Target="slides/slide39.xml"/><Relationship Id="rId83" Type="http://schemas.openxmlformats.org/officeDocument/2006/relationships/slide" Target="slides/slide60.xml"/><Relationship Id="rId88" Type="http://schemas.openxmlformats.org/officeDocument/2006/relationships/slide" Target="slides/slide65.xml"/><Relationship Id="rId111" Type="http://schemas.openxmlformats.org/officeDocument/2006/relationships/slide" Target="slides/slide88.xml"/><Relationship Id="rId132" Type="http://schemas.openxmlformats.org/officeDocument/2006/relationships/slide" Target="slides/slide109.xml"/><Relationship Id="rId153" Type="http://schemas.openxmlformats.org/officeDocument/2006/relationships/slide" Target="slides/slide1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6900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BDE55D1-0948-460F-96DF-6979406E2849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517282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5</a:t>
            </a:fld>
            <a:endParaRPr lang="en-US" altLang="ru-RU" sz="1200"/>
          </a:p>
        </p:txBody>
      </p:sp>
      <p:sp>
        <p:nvSpPr>
          <p:cNvPr id="343043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4304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470383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672927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65571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365572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27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4150045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70691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370692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31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995758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34</a:t>
            </a:fld>
            <a:endParaRPr lang="en-US" altLang="ru-RU" sz="1200"/>
          </a:p>
        </p:txBody>
      </p:sp>
      <p:sp>
        <p:nvSpPr>
          <p:cNvPr id="374787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7478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4068620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76835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376836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>
                <a:solidFill>
                  <a:srgbClr val="000000"/>
                </a:solidFill>
              </a:rPr>
              <a:pPr lvl="0" algn="r" eaLnBrk="1" hangingPunct="1"/>
              <a:t>35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3151444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37</a:t>
            </a:fld>
            <a:endParaRPr lang="en-US" altLang="ru-RU" sz="1200"/>
          </a:p>
        </p:txBody>
      </p:sp>
      <p:sp>
        <p:nvSpPr>
          <p:cNvPr id="379907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7990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792362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39</a:t>
            </a:fld>
            <a:endParaRPr lang="en-US" altLang="ru-RU" sz="1200"/>
          </a:p>
        </p:txBody>
      </p:sp>
      <p:sp>
        <p:nvSpPr>
          <p:cNvPr id="382979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8298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42665259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0147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390148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43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3807987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3219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393220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45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726617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9D975-9814-4B52-B832-E68CDC1F500D}" type="slidenum">
              <a:rPr lang="en-US" altLang="ru-RU"/>
              <a:pPr/>
              <a:t>74</a:t>
            </a:fld>
            <a:endParaRPr lang="en-US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707488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6</a:t>
            </a:fld>
            <a:endParaRPr lang="en-US" altLang="ru-RU" sz="1200"/>
          </a:p>
        </p:txBody>
      </p:sp>
      <p:sp>
        <p:nvSpPr>
          <p:cNvPr id="345091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4509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573601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17795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17796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78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30629676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20867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20868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79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6591701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23939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23940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86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5962213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44419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44420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104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3188819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46467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46468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105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389625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48515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48516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106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6130607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63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50564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107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2208811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2611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52612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108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5304125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4659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54660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109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5587978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6707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56708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110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532131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8</a:t>
            </a:fld>
            <a:endParaRPr lang="en-US" altLang="ru-RU" sz="1200"/>
          </a:p>
        </p:txBody>
      </p:sp>
      <p:sp>
        <p:nvSpPr>
          <p:cNvPr id="348163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4816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5808087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8755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58756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111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4967322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03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60804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112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7923684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2851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62852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113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570488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4899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64900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114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0151385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6947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66948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115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7818729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8995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68996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116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9330519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1043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71044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117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500681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3091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73092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118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3218421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5139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75140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119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32802718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7187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77188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120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450023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38090827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9235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79236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121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19761774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283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81284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122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40557251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3331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83332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123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42087648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5379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485380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ru-RU" sz="1200"/>
              <a:pPr lvl="0" algn="r" eaLnBrk="1" hangingPunct="1"/>
              <a:t>124</a:t>
            </a:fld>
            <a:endParaRPr lang="ru-RU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9495957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125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126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127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128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129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130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15</a:t>
            </a:fld>
            <a:endParaRPr lang="en-US" altLang="ru-RU" sz="1200"/>
          </a:p>
        </p:txBody>
      </p:sp>
      <p:sp>
        <p:nvSpPr>
          <p:cNvPr id="353283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5328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1199115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131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132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133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17</a:t>
            </a:fld>
            <a:endParaRPr lang="en-US" altLang="ru-RU" sz="1200"/>
          </a:p>
        </p:txBody>
      </p:sp>
      <p:sp>
        <p:nvSpPr>
          <p:cNvPr id="357379" name="Rectangle 2"/>
          <p:cNvSpPr>
            <a:spLocks noGrp="1" noRot="1" noChangeAspect="1" noTextEdit="1"/>
          </p:cNvSpPr>
          <p:nvPr>
            <p:ph type="sldImg" idx="2"/>
          </p:nvPr>
        </p:nvSpPr>
        <p:spPr/>
      </p:sp>
      <p:sp>
        <p:nvSpPr>
          <p:cNvPr id="35738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3922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9427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ru-RU" altLang="ru-RU"/>
          </a:p>
        </p:txBody>
      </p:sp>
      <p:sp>
        <p:nvSpPr>
          <p:cNvPr id="359428" name="Номер слайда 3"/>
          <p:cNvSpPr txBox="1">
            <a:spLocks noGrp="1"/>
          </p:cNvSpPr>
          <p:nvPr>
            <p:ph type="sldNum" sz="quarter" idx="10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ru-RU" sz="1200"/>
              <a:pPr lvl="0" algn="r" eaLnBrk="1" hangingPunct="1"/>
              <a:t>18</a:t>
            </a:fld>
            <a:endParaRPr lang="en-US" altLang="ru-RU" sz="1200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69104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1EAA1-96B7-4F29-801D-E5ACBB7822F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a14="http://schemas.microsoft.com/office/drawing/2010/main" xmlns:p14="http://schemas.microsoft.com/office/powerpoint/2010/main" xmlns="" val="209667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C37903C-D56A-47F6-B00D-88C263F7513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854EE1B-1E0C-46BB-BBF8-B72168DF9572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524853-1CAF-45AE-BAA9-A009BBA516C0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A37CEB-F345-42E4-B95C-0FFD461B53F6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E63277C-7F7C-4A26-A742-62A58FB1866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04D080-051C-4DE5-B467-37950BC9D206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5204FA2-EFBD-47DE-90BA-AE6FD8E4CF90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FB9A98-22BA-4D12-BE75-6ABA2D2CBFF6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63725D6-182C-44D3-85D1-384B5A19D50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CF02FDA-1014-468C-A75E-7A846DA52F83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C27854D-02EF-4147-AF89-11670F95B48C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A01236-ED7E-4020-8266-E55709D6B0C4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0D9D068-4C57-4A43-9C4C-EA126E48FCFB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65C442-4393-48D1-B182-EDDBD0EDF8BB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FEA173-DD49-4D1F-AC15-055CBECCAEC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6FA543-B36D-4020-965D-3239CCF82362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FF0616-374E-4A38-9621-13B93085DB93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21B24B5-A59A-4CE0-AA33-1E4B15010CB0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A632C69-092F-4C05-8385-B197FC6EA270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01FBA97-1149-49C8-A2F6-A604834DC44C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93D33BD-26D5-4464-90F6-5A1617AD84BA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A150DA-D6AD-4E64-80B8-55625388DA6D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4F23CB9-66D2-4025-850B-407B4F2FB7EA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B460EF-5F30-48F0-9117-F22EB2758C9E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A68C6E6-9C95-4BA7-A66A-7E1EF3D7E3A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86CEF08-31E8-4142-A6AA-C9AAA173F1DE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3" name="Freeform 11"/>
          <p:cNvSpPr/>
          <p:nvPr/>
        </p:nvSpPr>
        <p:spPr>
          <a:xfrm flipV="1">
            <a:off x="-3175" y="714375"/>
            <a:ext cx="1192213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5" name="Date Placeholder 2"/>
          <p:cNvSpPr>
            <a:spLocks noGrp="1"/>
          </p:cNvSpPr>
          <p:nvPr>
            <p:ph type="dt" sz="half" idx="2"/>
          </p:nvPr>
        </p:nvSpPr>
        <p:spPr>
          <a:xfrm>
            <a:off x="7770813" y="6130925"/>
            <a:ext cx="86042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A74943-9A41-4115-94A1-D1793827B543}" type="datetimeFigureOut"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941513" y="6135688"/>
            <a:ext cx="571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Slide Number Placeholder 4"/>
          <p:cNvSpPr>
            <a:spLocks noGrp="1"/>
          </p:cNvSpPr>
          <p:nvPr>
            <p:ph type="sldNum" sz="quarter" idx="4"/>
          </p:nvPr>
        </p:nvSpPr>
        <p:spPr bwMode="gray">
          <a:xfrm>
            <a:off x="398463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1D9D130-D4B4-4222-8D00-9129C3D515A6}" type="slidenum"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7" name="Freeform 11"/>
          <p:cNvSpPr/>
          <p:nvPr/>
        </p:nvSpPr>
        <p:spPr>
          <a:xfrm flipV="1">
            <a:off x="-3175" y="714375"/>
            <a:ext cx="1192213" cy="5080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ru-RU" altLang="en-US"/>
          </a:p>
        </p:txBody>
      </p:sp>
      <p:sp>
        <p:nvSpPr>
          <p:cNvPr id="35" name="Date Placeholder 1"/>
          <p:cNvSpPr>
            <a:spLocks noGrp="1"/>
          </p:cNvSpPr>
          <p:nvPr>
            <p:ph type="dt" sz="half" idx="2"/>
          </p:nvPr>
        </p:nvSpPr>
        <p:spPr>
          <a:xfrm>
            <a:off x="7770813" y="6130925"/>
            <a:ext cx="86042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A216374-1F0A-4E1F-BF83-29635CAD629A}" type="datetimeFigureOut"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941513" y="6135688"/>
            <a:ext cx="571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Slide Number Placeholder 3"/>
          <p:cNvSpPr>
            <a:spLocks noGrp="1"/>
          </p:cNvSpPr>
          <p:nvPr>
            <p:ph type="sldNum" sz="quarter" idx="4"/>
          </p:nvPr>
        </p:nvSpPr>
        <p:spPr bwMode="gray">
          <a:xfrm>
            <a:off x="398463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2954A8-C288-4F42-88ED-49892BD48637}" type="slidenum"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6A10C26-F62B-4D4C-8A63-7E95BB80DF9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CC9949-DC46-4A51-8FDD-3F72C33CDE3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F03C4B5-962B-4355-BBEF-0F57FC84994E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FD7C04-0854-45D4-90C9-D08EF61F5EF1}" type="slidenum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6EE61CB-D9FE-4BD4-A6E6-5091945020A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FFBE21-C341-4376-9516-D017EB1BC4B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2"/>
          </p:nvPr>
        </p:nvSpPr>
        <p:spPr>
          <a:xfrm>
            <a:off x="7429500" y="6172200"/>
            <a:ext cx="12017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2FA3F36-4833-45E5-865D-B3A2C9661335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8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773988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A2162B-BFD3-4E16-A294-2EAC2BDE48AD}" type="slidenum"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28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7429500" y="6172200"/>
            <a:ext cx="12017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AF2FC4C-68C9-440A-855A-A850A73C6D30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8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773988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41012AC-A8DB-4537-8652-990221328020}" type="slidenum"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28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E9CAF00-FB40-41A4-8247-E509E4F97988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5E55A99-42EB-4DFC-A68D-43CF12AE9621}" type="slidenum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E3BB4E-685D-4A6F-B8C1-6E85B9AB7A1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07F8FC-EF66-43D6-9E1B-9F4060EDF7F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8B6C805-A6AE-4448-A4CF-544646B53FC1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371B46C-65DE-486A-8BB3-241CDEB0B577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900E072-D5F9-46BB-9094-44268C2B4A2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1CF480-230A-4300-BB92-9147410B094C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D518F0-DBEC-478E-A64A-38C03B6DC19F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1E7E11D-7719-45E5-8846-254DD7FE2CD6}" type="slidenum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2B2634-7D22-43BB-90B5-59D361EBF5A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2DE1D9-620F-415C-AA7A-335154AF53FB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BD58C9F-B26E-498E-822D-A31A1F34A3D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B54E46-4B0C-4707-B96B-5A637A84B20A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3850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00B6A58-352B-4607-BE36-891FC74C2F04}" type="datetimeFigureOut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08000" y="6042025"/>
            <a:ext cx="4722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3663" y="6042025"/>
            <a:ext cx="511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B194195-00AB-4DB9-80AB-BE6867E9AA6C}" type="slidenum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3850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AD87E5-78FB-43B2-B5D9-B25BFC16A373}" type="datetimeFigureOut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08000" y="6042025"/>
            <a:ext cx="4722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3663" y="6042025"/>
            <a:ext cx="511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4E723B-FE17-4B47-A860-1EF18C95D96E}" type="slidenum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D1EC315-C214-47FE-841E-AC3C3DE73933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A9D233C-1C7C-4350-9E05-B16FA274B15C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5279EB3-0566-4018-B2B1-E8B6CAD1B837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FE1619-B601-4B09-9D68-643A549AB7CF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4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5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6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7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0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3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4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theme" Target="../theme/theme20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8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2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1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2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123877-093D-412F-BB3B-87D38B8831BF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shade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12BC4A7-0437-4CD1-A2E8-2F7415380D2C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7" r:id="rId5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11267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1268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D06D20B-EAF9-4EAB-B575-977E11E70E4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855713A-1DC5-4CF2-878C-CB0A7BBD5402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12291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2292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E73825D-2FB6-4886-A320-79EC8BEC11FD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5C73A0-0259-4594-BAD0-1C43A7E25B9A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13315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3316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87820-09B4-4286-929B-B1CBDCF5FD33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D807972-1AB8-4785-A192-CD7ECD506B26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7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14340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lIns="0" rIns="0" bIns="0" anchor="b" anchorCtr="0"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4341" name="Текст 29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03B301D-970B-4219-A01F-30C26A601A4A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 algn="r" eaLnBrk="1" hangingPunct="1">
              <a:defRPr sz="1200">
                <a:solidFill>
                  <a:srgbClr val="045C75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FD98EBA-B0E8-4060-96F1-B85D2CEACB23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4345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7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15364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lIns="0" rIns="0" bIns="0" anchor="b" anchorCtr="0"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5365" name="Текст 29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2FB9667-C5D8-485B-B6EA-F2C50A02392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 algn="r" eaLnBrk="1" hangingPunct="1">
              <a:defRPr sz="1200">
                <a:solidFill>
                  <a:srgbClr val="045C75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729A63A-643F-4BBC-A927-E2E48DFE21FF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5369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4" r:id="rId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7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16388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lIns="0" rIns="0" bIns="0" anchor="b" anchorCtr="0"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6389" name="Текст 29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0AFCFD-EE1F-41E4-963B-FD26755CC97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/>
          <a:lstStyle>
            <a:lvl1pPr algn="r" eaLnBrk="1" hangingPunct="1">
              <a:defRPr sz="1200">
                <a:solidFill>
                  <a:srgbClr val="045C75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F532B78-F9A1-4D2E-88FF-B0E3BF579608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6393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2"/>
          <p:cNvGrpSpPr/>
          <p:nvPr/>
        </p:nvGrpSpPr>
        <p:grpSpPr>
          <a:xfrm>
            <a:off x="0" y="228600"/>
            <a:ext cx="2138363" cy="6638925"/>
            <a:chOff x="2487613" y="285750"/>
            <a:chExt cx="2428875" cy="5654676"/>
          </a:xfrm>
        </p:grpSpPr>
        <p:sp>
          <p:nvSpPr>
            <p:cNvPr id="17430" name="Freeform 11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1" name="Freeform 12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40" h="503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2" name="Freeform 13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3" name="Freeform 14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</a:cxnLst>
              <a:rect l="0" t="0" r="0" b="0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4" name="Freeform 15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5" name="Freeform 16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6" name="Freeform 17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7" name="Freeform 18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41" h="22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8" name="Freeform 19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39" name="Freeform 20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40" name="Freeform 21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41" name="Freeform 22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</p:grpSp>
      <p:grpSp>
        <p:nvGrpSpPr>
          <p:cNvPr id="17411" name="Group 9"/>
          <p:cNvGrpSpPr/>
          <p:nvPr/>
        </p:nvGrpSpPr>
        <p:grpSpPr>
          <a:xfrm>
            <a:off x="20638" y="0"/>
            <a:ext cx="1766887" cy="6853238"/>
            <a:chOff x="6627813" y="194833"/>
            <a:chExt cx="1952625" cy="5678918"/>
          </a:xfrm>
        </p:grpSpPr>
        <p:sp>
          <p:nvSpPr>
            <p:cNvPr id="17418" name="Freeform 27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19" name="Freeform 28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0" name="Freeform 29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90" h="206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1" name="Freeform 30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2" name="Freeform 31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3" name="Freeform 32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</a:cxnLst>
              <a:rect l="0" t="0" r="0" b="0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4" name="Freeform 33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5" name="Freeform 34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6" name="Freeform 35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25" h="52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7" name="Freeform 36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</a:cxnLst>
              <a:rect l="0" t="0" r="0" b="0"/>
              <a:pathLst>
                <a:path w="28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8" name="Freeform 37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</a:cxnLst>
              <a:rect l="0" t="0" r="0" b="0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7429" name="Freeform 38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0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rect l="0" t="0" r="0" b="0"/>
              <a:pathLst>
                <a:path w="44" h="11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365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17413" name="Title Placeholder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683375" cy="128111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7414" name="Text Placeholder 2"/>
          <p:cNvSpPr>
            <a:spLocks noGrp="1"/>
          </p:cNvSpPr>
          <p:nvPr>
            <p:ph type="body" idx="1"/>
          </p:nvPr>
        </p:nvSpPr>
        <p:spPr>
          <a:xfrm>
            <a:off x="1941513" y="2133600"/>
            <a:ext cx="6686550" cy="3886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0813" y="6130925"/>
            <a:ext cx="86042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342900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0177BE-54B2-4129-8266-9A2C23F3E021}" type="datetimeFigureOut"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513" y="6135688"/>
            <a:ext cx="571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42900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463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342900" eaLnBrk="1" fontAlgn="auto" hangingPunct="1">
              <a:spcBef>
                <a:spcPct val="0"/>
              </a:spcBef>
              <a:spcAft>
                <a:spcPct val="0"/>
              </a:spcAft>
              <a:defRPr sz="1500">
                <a:solidFill>
                  <a:srgbClr val="FEFFFF"/>
                </a:solidFill>
                <a:latin typeface="Century Gothic" panose="020B0502020202020204"/>
              </a:defRPr>
            </a:lvl1pPr>
          </a:lstStyle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E208712-09E2-4112-AF19-5CED30217534}" type="slidenum"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</p:sldLayoutIdLst>
  <p:transition/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7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262626"/>
          </a:solidFill>
          <a:latin typeface="Century Gothic" panose="020B0502020202020204" pitchFamily="34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262626"/>
          </a:solidFill>
          <a:latin typeface="Century Gothic" panose="020B0502020202020204" pitchFamily="34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262626"/>
          </a:solidFill>
          <a:latin typeface="Century Gothic" panose="020B0502020202020204" pitchFamily="34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300" kern="1200">
          <a:solidFill>
            <a:srgbClr val="404040"/>
          </a:solidFill>
          <a:latin typeface="+mn-lt"/>
          <a:ea typeface="+mn-ea"/>
          <a:cs typeface="+mn-cs"/>
        </a:defRPr>
      </a:lvl1pPr>
      <a:lvl2pPr marL="557530" indent="-214630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900"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900"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B5A81B-6401-4AD6-A81D-FC1A941A5A0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0E7C001-F4D0-44E2-8C93-6705622CC0BF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828FBD-3C73-471D-92C7-FE0B40960BF3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7BBAED0-A86C-4B38-B9A2-A080087B66C0}" type="slidenum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</p:sldLayoutIdLst>
  <p:transition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48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F71BFA-462A-4338-BBD6-6F67A3E1BABC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03248F1-9FBB-473D-9DCB-5AD71C55D2D3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8"/>
          <p:cNvGrpSpPr/>
          <p:nvPr/>
        </p:nvGrpSpPr>
        <p:grpSpPr>
          <a:xfrm>
            <a:off x="0" y="-7937"/>
            <a:ext cx="9144000" cy="686593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0484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168"/>
              <a:ext cx="476461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2100" y="-8467"/>
              <a:ext cx="3007784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317" y="-8467"/>
              <a:ext cx="2588683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7706"/>
              <a:ext cx="325966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5384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17" y="-8467"/>
              <a:ext cx="1289049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33" y="-8467"/>
              <a:ext cx="1248833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7" y="3589086"/>
              <a:ext cx="181821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2981"/>
              <a:ext cx="44873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>
          <a:xfrm>
            <a:off x="508000" y="2160588"/>
            <a:ext cx="6446838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Trebuchet MS" panose="020B0603020202020204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8B91D57-10DD-4EA4-935C-5E33402765F6}" type="datetimeFigureOut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0" y="6042025"/>
            <a:ext cx="4722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Trebuchet MS" panose="020B060302020202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3663" y="6042025"/>
            <a:ext cx="511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srgbClr val="F496CB">
                    <a:lumMod val="75000"/>
                  </a:srgbClr>
                </a:solidFill>
                <a:latin typeface="Trebuchet MS" panose="020B0603020202020204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BBCF4A6-85E3-478E-BEB9-9F36A3B213C1}" type="slidenum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ransition/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7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300" kern="1200">
          <a:solidFill>
            <a:srgbClr val="404040"/>
          </a:solidFill>
          <a:latin typeface="+mn-lt"/>
          <a:ea typeface="+mn-ea"/>
          <a:cs typeface="+mn-cs"/>
        </a:defRPr>
      </a:lvl1pPr>
      <a:lvl2pPr marL="557530" indent="-21463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900"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900"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6"/>
          <p:cNvGrpSpPr/>
          <p:nvPr/>
        </p:nvGrpSpPr>
        <p:grpSpPr>
          <a:xfrm>
            <a:off x="6670675" y="3894138"/>
            <a:ext cx="2470150" cy="2659062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746" y="3259666"/>
              <a:ext cx="912188" cy="91189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5724"/>
              <a:ext cx="2981857" cy="298280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1737" y="3581511"/>
              <a:ext cx="1897197" cy="18965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130" y="3433998"/>
              <a:ext cx="1740055" cy="17394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388" y="3985732"/>
              <a:ext cx="1264798" cy="12643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788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8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0"/>
            <a:ext cx="6554788" cy="37671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9500" y="6172200"/>
            <a:ext cx="12017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621B82-F074-4A8D-BEBA-61A63844B126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8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3988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CADB20F-83E3-4534-A540-CDA6FE49614B}" type="slidenum"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0" r:id="rId1"/>
    <p:sldLayoutId id="2147483961" r:id="rId2"/>
  </p:sldLayoutIdLst>
  <p:transition/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2531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x-none"/>
              <a:t>Образец текста</a:t>
            </a:r>
          </a:p>
          <a:p>
            <a:pPr lvl="1"/>
            <a:r>
              <a:rPr lang="ru-RU" altLang="x-none"/>
              <a:t>Второй уровень</a:t>
            </a:r>
          </a:p>
          <a:p>
            <a:pPr lvl="2"/>
            <a:r>
              <a:rPr lang="ru-RU" altLang="x-none"/>
              <a:t>Третий уровень</a:t>
            </a:r>
          </a:p>
          <a:p>
            <a:pPr lvl="3"/>
            <a:r>
              <a:rPr lang="ru-RU" altLang="x-none"/>
              <a:t>Четвертый уровень</a:t>
            </a:r>
          </a:p>
          <a:p>
            <a:pPr lvl="4"/>
            <a:r>
              <a:rPr lang="ru-RU" altLang="x-none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D018703-48B6-41FF-8600-24238EEE4C4F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FC39C5-7095-4AFE-A572-7DF193558ED6}" type="slidenum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</p:sldLayoutIdLst>
  <p:transition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3555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8EFE55C-013A-4F50-869E-87F3E144F15B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2AB469-6AFD-4F30-9AF3-83C87FA64AD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91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4579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x-none"/>
              <a:t>Образец текста</a:t>
            </a:r>
          </a:p>
          <a:p>
            <a:pPr lvl="1"/>
            <a:r>
              <a:rPr lang="ru-RU" altLang="x-none"/>
              <a:t>Второй уровень</a:t>
            </a:r>
          </a:p>
          <a:p>
            <a:pPr lvl="2"/>
            <a:r>
              <a:rPr lang="ru-RU" altLang="x-none"/>
              <a:t>Третий уровень</a:t>
            </a:r>
          </a:p>
          <a:p>
            <a:pPr lvl="3"/>
            <a:r>
              <a:rPr lang="ru-RU" altLang="x-none"/>
              <a:t>Четвертый уровень</a:t>
            </a:r>
          </a:p>
          <a:p>
            <a:pPr lvl="4"/>
            <a:r>
              <a:rPr lang="ru-RU" altLang="x-none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01CE92A-404C-406C-94FB-B93970644A71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D185CD-6363-46E8-9653-4760D93179C6}" type="slidenum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</p:sldLayoutIdLst>
  <p:transition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8"/>
          <p:cNvGrpSpPr/>
          <p:nvPr/>
        </p:nvGrpSpPr>
        <p:grpSpPr>
          <a:xfrm>
            <a:off x="0" y="-7937"/>
            <a:ext cx="9144000" cy="686593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0484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168"/>
              <a:ext cx="476461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2100" y="-8467"/>
              <a:ext cx="3007784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317" y="-8467"/>
              <a:ext cx="2588683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7706"/>
              <a:ext cx="325966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5384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17" y="-8467"/>
              <a:ext cx="1289049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33" y="-8467"/>
              <a:ext cx="1248833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7" y="3589086"/>
              <a:ext cx="181821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2981"/>
              <a:ext cx="44873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3075" name="Title Placeholder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>
          <a:xfrm>
            <a:off x="508000" y="2160588"/>
            <a:ext cx="6446838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Trebuchet MS" panose="020B0603020202020204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54E1C7C-D76C-41C9-A21A-E414DF9CA9C3}" type="datetimeFigureOut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19.01.2026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0" y="6042025"/>
            <a:ext cx="4722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prstClr val="black">
                    <a:tint val="75000"/>
                  </a:prstClr>
                </a:solidFill>
                <a:latin typeface="Trebuchet MS" panose="020B060302020202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3663" y="6042025"/>
            <a:ext cx="511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675">
                <a:solidFill>
                  <a:srgbClr val="F496CB">
                    <a:lumMod val="75000"/>
                  </a:srgbClr>
                </a:solidFill>
                <a:latin typeface="Trebuchet MS" panose="020B0603020202020204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440C3B-D3F8-4949-849C-1431C9F18FF7}" type="slidenum">
              <a:rPr kumimoji="0" lang="ru-RU" sz="675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675" b="0" i="0" u="none" strike="noStrike" kern="1200" cap="none" spc="0" normalizeH="0" baseline="0" noProof="0">
              <a:ln>
                <a:noFill/>
              </a:ln>
              <a:solidFill>
                <a:srgbClr val="F496CB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ransition/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7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300" kern="1200">
          <a:solidFill>
            <a:srgbClr val="404040"/>
          </a:solidFill>
          <a:latin typeface="+mn-lt"/>
          <a:ea typeface="+mn-ea"/>
          <a:cs typeface="+mn-cs"/>
        </a:defRPr>
      </a:lvl1pPr>
      <a:lvl2pPr marL="557530" indent="-21463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900"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ts val="75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900"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4099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CBE6BB-58DD-4E3B-91C6-3C64A7AF679B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618C2D8-F31B-4736-8883-4367307A7872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5123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5124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F5C2AE-7115-4C62-B9B6-02ECEE8F11A7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99F983-71F1-466F-B6A1-58F5187E568B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7171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7172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95D96EC-E7D0-4396-8AF3-325F0C2A7D83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E7469E-9224-4219-BF88-1BF037566CCF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8195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8196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2A44D0-0D90-46A9-B012-A6DA1511AEDC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AC73C4-83A8-4036-B267-459799F900C2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9219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9220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8C8B378-77AF-43C9-8A57-3CB744B49E16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5F44837-16E8-46D2-9269-630CD6739427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16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</p:grpSp>
      <p:sp>
        <p:nvSpPr>
          <p:cNvPr id="10243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44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C8433ED-28B7-4C8B-9397-6D6B65A076CD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1/19/2026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496CB">
                    <a:lumMod val="7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4C3538-5A9D-40BF-A36C-0BD57D9EE539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rgbClr val="F496C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</p:sldLayoutIdLst>
  <p:transition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3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30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6.jpeg"/><Relationship Id="rId4" Type="http://schemas.openxmlformats.org/officeDocument/2006/relationships/image" Target="../media/image225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9.jpeg"/><Relationship Id="rId5" Type="http://schemas.openxmlformats.org/officeDocument/2006/relationships/image" Target="../media/image228.jpeg"/><Relationship Id="rId4" Type="http://schemas.openxmlformats.org/officeDocument/2006/relationships/image" Target="../media/image227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1.jpeg"/><Relationship Id="rId4" Type="http://schemas.openxmlformats.org/officeDocument/2006/relationships/image" Target="../media/image230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2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4.jpeg"/><Relationship Id="rId4" Type="http://schemas.openxmlformats.org/officeDocument/2006/relationships/image" Target="../media/image233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image" Target="../media/image2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eg"/><Relationship Id="rId3" Type="http://schemas.openxmlformats.org/officeDocument/2006/relationships/image" Target="../media/image6.jpeg"/><Relationship Id="rId7" Type="http://schemas.openxmlformats.org/officeDocument/2006/relationships/image" Target="../media/image24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0.jpeg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4.jpeg"/><Relationship Id="rId4" Type="http://schemas.openxmlformats.org/officeDocument/2006/relationships/image" Target="../media/image243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7.jpeg"/><Relationship Id="rId5" Type="http://schemas.openxmlformats.org/officeDocument/2006/relationships/image" Target="../media/image246.jpeg"/><Relationship Id="rId4" Type="http://schemas.openxmlformats.org/officeDocument/2006/relationships/image" Target="../media/image24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0.jpeg"/><Relationship Id="rId5" Type="http://schemas.openxmlformats.org/officeDocument/2006/relationships/image" Target="../media/image249.jpeg"/><Relationship Id="rId4" Type="http://schemas.openxmlformats.org/officeDocument/2006/relationships/image" Target="../media/image248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5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3.jpeg"/><Relationship Id="rId5" Type="http://schemas.openxmlformats.org/officeDocument/2006/relationships/image" Target="../media/image252.jpeg"/><Relationship Id="rId4" Type="http://schemas.openxmlformats.org/officeDocument/2006/relationships/image" Target="../media/image251.jpe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jpeg"/><Relationship Id="rId3" Type="http://schemas.openxmlformats.org/officeDocument/2006/relationships/image" Target="../media/image6.jpeg"/><Relationship Id="rId7" Type="http://schemas.openxmlformats.org/officeDocument/2006/relationships/image" Target="../media/image25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7.jpeg"/><Relationship Id="rId5" Type="http://schemas.openxmlformats.org/officeDocument/2006/relationships/image" Target="../media/image256.jpeg"/><Relationship Id="rId4" Type="http://schemas.openxmlformats.org/officeDocument/2006/relationships/image" Target="../media/image255.jpeg"/><Relationship Id="rId9" Type="http://schemas.openxmlformats.org/officeDocument/2006/relationships/image" Target="../media/image260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6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3.jpeg"/><Relationship Id="rId5" Type="http://schemas.openxmlformats.org/officeDocument/2006/relationships/image" Target="../media/image262.jpeg"/><Relationship Id="rId4" Type="http://schemas.openxmlformats.org/officeDocument/2006/relationships/image" Target="../media/image261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7.jpeg"/><Relationship Id="rId5" Type="http://schemas.openxmlformats.org/officeDocument/2006/relationships/image" Target="../media/image266.jpeg"/><Relationship Id="rId4" Type="http://schemas.openxmlformats.org/officeDocument/2006/relationships/image" Target="../media/image265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9.jpeg"/><Relationship Id="rId4" Type="http://schemas.openxmlformats.org/officeDocument/2006/relationships/image" Target="../media/image268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1.jpeg"/><Relationship Id="rId4" Type="http://schemas.openxmlformats.org/officeDocument/2006/relationships/image" Target="../media/image27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7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4.jpeg"/><Relationship Id="rId5" Type="http://schemas.openxmlformats.org/officeDocument/2006/relationships/image" Target="../media/image273.jpeg"/><Relationship Id="rId4" Type="http://schemas.openxmlformats.org/officeDocument/2006/relationships/image" Target="../media/image27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8.jpeg"/><Relationship Id="rId5" Type="http://schemas.openxmlformats.org/officeDocument/2006/relationships/image" Target="../media/image277.jpeg"/><Relationship Id="rId4" Type="http://schemas.openxmlformats.org/officeDocument/2006/relationships/image" Target="../media/image276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0.jpeg"/><Relationship Id="rId4" Type="http://schemas.openxmlformats.org/officeDocument/2006/relationships/image" Target="../media/image279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2.jpeg"/><Relationship Id="rId4" Type="http://schemas.openxmlformats.org/officeDocument/2006/relationships/image" Target="../media/image281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4.jpeg"/><Relationship Id="rId4" Type="http://schemas.openxmlformats.org/officeDocument/2006/relationships/image" Target="../media/image283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6.jpeg"/><Relationship Id="rId4" Type="http://schemas.openxmlformats.org/officeDocument/2006/relationships/image" Target="../media/image285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7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9.jpeg"/><Relationship Id="rId4" Type="http://schemas.openxmlformats.org/officeDocument/2006/relationships/image" Target="../media/image288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2.jpeg"/><Relationship Id="rId5" Type="http://schemas.openxmlformats.org/officeDocument/2006/relationships/image" Target="../media/image291.jpeg"/><Relationship Id="rId4" Type="http://schemas.openxmlformats.org/officeDocument/2006/relationships/image" Target="../media/image290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4.jpeg"/><Relationship Id="rId5" Type="http://schemas.openxmlformats.org/officeDocument/2006/relationships/image" Target="../media/image293.jpeg"/><Relationship Id="rId4" Type="http://schemas.openxmlformats.org/officeDocument/2006/relationships/image" Target="../media/image29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7.jpeg"/><Relationship Id="rId5" Type="http://schemas.openxmlformats.org/officeDocument/2006/relationships/image" Target="../media/image296.jpeg"/><Relationship Id="rId4" Type="http://schemas.openxmlformats.org/officeDocument/2006/relationships/image" Target="../media/image295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0.jpeg"/><Relationship Id="rId5" Type="http://schemas.openxmlformats.org/officeDocument/2006/relationships/image" Target="../media/image299.jpeg"/><Relationship Id="rId4" Type="http://schemas.openxmlformats.org/officeDocument/2006/relationships/image" Target="../media/image298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1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3.jpeg"/><Relationship Id="rId4" Type="http://schemas.openxmlformats.org/officeDocument/2006/relationships/image" Target="../media/image302.jpe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br.ru/sovety/help/lichnyj-kabinet-organizacij/navigator-dopolnitelnogo-obrazovaniya/" TargetMode="Externa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9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.tatar.ru-/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5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8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3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3" Type="http://schemas.openxmlformats.org/officeDocument/2006/relationships/image" Target="../media/image153.jpeg"/><Relationship Id="rId7" Type="http://schemas.openxmlformats.org/officeDocument/2006/relationships/image" Target="../media/image157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eg"/><Relationship Id="rId3" Type="http://schemas.openxmlformats.org/officeDocument/2006/relationships/image" Target="../media/image162.jpeg"/><Relationship Id="rId7" Type="http://schemas.openxmlformats.org/officeDocument/2006/relationships/image" Target="../media/image166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jpe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7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9.jpeg"/><Relationship Id="rId4" Type="http://schemas.openxmlformats.org/officeDocument/2006/relationships/image" Target="../media/image17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7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eg"/><Relationship Id="rId3" Type="http://schemas.openxmlformats.org/officeDocument/2006/relationships/image" Target="../media/image190.jpeg"/><Relationship Id="rId7" Type="http://schemas.openxmlformats.org/officeDocument/2006/relationships/image" Target="../media/image194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3.jpeg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98.jpeg"/><Relationship Id="rId4" Type="http://schemas.openxmlformats.org/officeDocument/2006/relationships/image" Target="../media/image197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2.jpeg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9.jpeg"/><Relationship Id="rId5" Type="http://schemas.openxmlformats.org/officeDocument/2006/relationships/image" Target="../media/image208.jpeg"/><Relationship Id="rId4" Type="http://schemas.openxmlformats.org/officeDocument/2006/relationships/image" Target="../media/image207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2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18.jpeg"/><Relationship Id="rId4" Type="http://schemas.openxmlformats.org/officeDocument/2006/relationships/image" Target="../media/image217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victo\Desktop\презентация\895656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2743200"/>
            <a:ext cx="8229600" cy="1143000"/>
          </a:xfrm>
          <a:effectLst>
            <a:outerShdw dist="17961" dir="2700000" algn="ctr" rotWithShape="0">
              <a:srgbClr val="4D4D4D"/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ct val="0"/>
              </a:spcAft>
              <a:defRPr/>
            </a:pPr>
            <a: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  <a:t>ПУБЛИЧНЫЙ ДОКЛАД ДИРЕКТОРА </a:t>
            </a:r>
            <a:b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  <a:t>МУНИЦИПАЛЬНОГО БЮДЖЕТНОГО УЧРЕЖДЕНИЯ ДОПОЛНИТЕЛЬНОГО ОБРАЗОВАНИЯ </a:t>
            </a:r>
            <a:b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  <a:t>«ДОМ ДЕТСКОГО ТВОРЧЕСТВА </a:t>
            </a:r>
            <a:b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  <a:t>«РАДУГА ТАЛАНТОВ» </a:t>
            </a:r>
            <a:b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  <a:t>АГРЫЗСКОГО МУНИЦИПАЛЬНОГО РАЙОНА РЕСПУБЛИКИ ТАТАРСТАН</a:t>
            </a:r>
            <a:b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200" i="1" smtClean="0">
                <a:solidFill>
                  <a:schemeClr val="tx1">
                    <a:lumMod val="50000"/>
                  </a:schemeClr>
                </a:solidFill>
              </a:rPr>
              <a:t>за 2025 год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10600" cy="4495800"/>
          </a:xfrm>
        </p:spPr>
        <p:txBody>
          <a:bodyPr vert="horz" wrap="square" lIns="91440" tIns="45720" rIns="91440" bIns="45720" numCol="1" rtlCol="0" anchor="ctr" anchorCtr="0" compatLnSpc="1"/>
          <a:lstStyle/>
          <a:p>
            <a:pPr algn="ctr" eaLnBrk="1" hangingPunct="1">
              <a:buNone/>
            </a:pP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 b="1" i="1">
                <a:solidFill>
                  <a:srgbClr val="FF0000"/>
                </a:solidFill>
              </a:rPr>
              <a:t>Внебюджетная деятельность</a:t>
            </a:r>
            <a:br>
              <a:rPr lang="ru-RU" altLang="x-none" sz="3000" b="1" i="1">
                <a:solidFill>
                  <a:srgbClr val="FF0000"/>
                </a:solidFill>
              </a:rPr>
            </a:br>
            <a:r>
              <a:rPr lang="ru-RU" altLang="x-none" sz="2400" b="1"/>
              <a:t>Поступления от внебюджетной деятельности: </a:t>
            </a:r>
            <a:br>
              <a:rPr lang="ru-RU" altLang="x-none" sz="2400" b="1"/>
            </a:br>
            <a:r>
              <a:rPr lang="ru-RU" altLang="x-none" sz="2400" b="1"/>
              <a:t>за </a:t>
            </a:r>
            <a:r>
              <a:rPr lang="ru-RU" altLang="x-none" sz="2400" b="1" smtClean="0"/>
              <a:t>2025 г</a:t>
            </a:r>
            <a:r>
              <a:rPr lang="ru-RU" altLang="x-none" sz="2400" b="1"/>
              <a:t>.  </a:t>
            </a:r>
            <a:r>
              <a:rPr lang="ru-RU" altLang="x-none" sz="2400" b="1" smtClean="0"/>
              <a:t>541700 </a:t>
            </a:r>
            <a:r>
              <a:rPr lang="ru-RU" altLang="x-none" sz="2400" b="1"/>
              <a:t>руб. </a:t>
            </a:r>
            <a:r>
              <a:rPr lang="ru-RU" altLang="x-none" sz="2400" b="1" smtClean="0"/>
              <a:t> </a:t>
            </a:r>
            <a:r>
              <a:rPr lang="ru-RU" altLang="x-none" sz="2400" b="1"/>
              <a:t/>
            </a:r>
            <a:br>
              <a:rPr lang="ru-RU" altLang="x-none" sz="2400" b="1"/>
            </a:br>
            <a:r>
              <a:rPr lang="ru-RU" altLang="x-none" sz="2400"/>
              <a:t/>
            </a:r>
            <a:br>
              <a:rPr lang="ru-RU" altLang="x-none" sz="2400"/>
            </a:br>
            <a:r>
              <a:rPr lang="ru-RU" altLang="x-none" sz="2400"/>
              <a:t/>
            </a:r>
            <a:br>
              <a:rPr lang="ru-RU" altLang="x-none" sz="24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3000"/>
              <a:t/>
            </a:r>
            <a:br>
              <a:rPr lang="ru-RU" altLang="x-none" sz="3000"/>
            </a:br>
            <a:r>
              <a:rPr lang="ru-RU" altLang="x-none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Ведется по двум направлениям:</a:t>
            </a:r>
            <a:r>
              <a:rPr lang="ru-RU" altLang="x-none" sz="1800"/>
              <a:t/>
            </a:r>
            <a:br>
              <a:rPr lang="ru-RU" altLang="x-none" sz="1800"/>
            </a:br>
            <a:r>
              <a:rPr lang="ru-RU" altLang="x-none" sz="1800">
                <a:latin typeface="Times New Roman" panose="02020603050405020304" pitchFamily="18" charset="0"/>
                <a:cs typeface="Times New Roman" panose="02020603050405020304" pitchFamily="18" charset="0"/>
              </a:rPr>
              <a:t>1.Предоставление зала для проведения групповых занятий- Джампинг фитнес</a:t>
            </a:r>
            <a:br>
              <a:rPr lang="ru-RU" altLang="x-none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1800">
                <a:latin typeface="Times New Roman" panose="02020603050405020304" pitchFamily="18" charset="0"/>
                <a:cs typeface="Times New Roman" panose="02020603050405020304" pitchFamily="18" charset="0"/>
              </a:rPr>
              <a:t>2.Проведение занятий по картингу</a:t>
            </a:r>
            <a:endParaRPr lang="ru-RU" altLang="x-none" sz="1800"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350212" name="Picture 2" descr="https://sun9-8.userapi.com/s/v1/if2/c5nTbrbKLRnblB253GanPN905EYm1iScfif0iCWcg19SSKv2udyh6q5KRWLzOFQNS1EYirtkf-tcilZzlscA_Apt.jpg?quality=95&amp;as=32x24,48x36,72x54,108x81,160x120,240x180,360x270,480x360,540x405,640x480,720x540,1080x810,1280x960&amp;from=bu&amp;u=sk5kdMQSlUWgP382yjE19jkPLT-xP8098QzRVu14ajM&amp;cs=640x0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42938" y="2362200"/>
            <a:ext cx="3590925" cy="2605088"/>
          </a:xfrm>
        </p:spPr>
      </p:pic>
      <p:pic>
        <p:nvPicPr>
          <p:cNvPr id="350213" name="Объект 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502150" y="2362200"/>
            <a:ext cx="3925888" cy="2605088"/>
          </a:xfrm>
        </p:spPr>
      </p:pic>
    </p:spTree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407" y="0"/>
            <a:ext cx="7245159" cy="5214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5214950"/>
            <a:ext cx="6858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методиста Сорокиной Л.М. в республиканском практико-ориентированном семинаре «Система методического сопровождения педагогических кадров организаций дополнительного образования»</a:t>
            </a:r>
          </a:p>
          <a:p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68825645"/>
      </p:ext>
    </p:extLst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62426" y="2"/>
            <a:ext cx="3600450" cy="6509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User\Desktop\2025-2026\достижения 26\Минглина МВ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89292" y="3"/>
            <a:ext cx="3270927" cy="6412829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973679" y="2"/>
            <a:ext cx="3170321" cy="6509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530265348"/>
      </p:ext>
    </p:extLst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2025-2026\для критерия\Сорокиной ЛМ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42911" y="755650"/>
            <a:ext cx="7956662" cy="5765466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3758603844"/>
      </p:ext>
    </p:extLst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5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3337" y="762000"/>
            <a:ext cx="9144000" cy="452431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200" b="1" i="0" u="none" strike="noStrike" kern="1200" cap="none" spc="0" normalizeH="0" baseline="0" noProof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Участие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200" b="1" i="0" u="none" strike="noStrike" kern="1200" cap="none" spc="0" normalizeH="0" baseline="0" noProof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организации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200" b="1" i="0" u="none" strike="noStrike" kern="1200" cap="none" spc="0" normalizeH="0" baseline="0" noProof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районных мероприятий</a:t>
            </a:r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39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3395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43396" name="Прямоугольник 6"/>
          <p:cNvSpPr/>
          <p:nvPr/>
        </p:nvSpPr>
        <p:spPr>
          <a:xfrm>
            <a:off x="76200" y="4191000"/>
            <a:ext cx="3930650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января 2025 г.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ДДТ "Радуга Талантов" принимали участие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проведении муниципального этапа конкурса профессионального мастерства «Воспитать человека- 2025».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43397" name="Picture 2" descr="https://sun9-10.userapi.com/impg/31BhIKNjlNgNvvywcul3ha062WPYR7um96VjvA/G96qwxy6c04.jpg?size=2560x1927&amp;quality=95&amp;sign=7b5accbd007f50efb5ef5cfa5f98b02f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80" y="151130"/>
            <a:ext cx="4354830" cy="32778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3398" name="Picture 2" descr="https://sun9-50.userapi.com/impg/l4s74lgziM6pKxAD5hF0vr0gFQUw8bHluei0_g/R8ntC1Kr1CI.jpg?size=2560x1927&amp;quality=95&amp;sign=6fadacb9661f19839f128d495df9a72d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7725" y="151130"/>
            <a:ext cx="4351655" cy="3277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3399" name="Прямоугольник 1"/>
          <p:cNvSpPr/>
          <p:nvPr/>
        </p:nvSpPr>
        <p:spPr>
          <a:xfrm>
            <a:off x="4724400" y="4114800"/>
            <a:ext cx="4235450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февраля 2025 г. сотрудники ДДТ "Радуга Талантов" принимали участие в проведении муниципального этапа Республиканского конкурса родительских комитетов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«Секреты дружного класса-2025»</a:t>
            </a:r>
          </a:p>
        </p:txBody>
      </p:sp>
    </p:spTree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44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5443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45444" name="Прямоугольник 6"/>
          <p:cNvSpPr/>
          <p:nvPr/>
        </p:nvSpPr>
        <p:spPr>
          <a:xfrm>
            <a:off x="3867150" y="4851400"/>
            <a:ext cx="5276850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марта  2025 г.в рамках Широкой Масленицы сотрудниками ДДТ "Радуга талантов" организовали игровую программу, веселые старты, мастер-классы по изготовлению масленичных символов и масленичный хоровод на центральной площади.</a:t>
            </a:r>
          </a:p>
        </p:txBody>
      </p:sp>
      <p:pic>
        <p:nvPicPr>
          <p:cNvPr id="445445" name="Picture 2" descr="https://sun9-44.userapi.com/impg/oRHu1ytFSgb5qZECcOg5e-QltcqNsZtEA1NlQg/IZ_qGcyfkKM.jpg?size=1600x1200&amp;quality=95&amp;sign=493690054f6ace69f13403e32b5f4762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88" y="3538538"/>
            <a:ext cx="3649662" cy="2738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5446" name="Picture 4" descr="https://sun9-69.userapi.com/impg/5sHWA-U0WJafchAPm7GK_4cicCYFPBh4EN4NqQ/Lu53QtV_1q0.jpg?size=1200x1600&amp;quality=95&amp;sign=23d6567ded0ad9cb76af022bdc32ed5f&amp;type=album"/>
          <p:cNvPicPr>
            <a:picLocks noChangeAspect="1"/>
          </p:cNvPicPr>
          <p:nvPr/>
        </p:nvPicPr>
        <p:blipFill>
          <a:blip r:embed="rId5"/>
          <a:srcRect t="29369"/>
          <a:stretch>
            <a:fillRect/>
          </a:stretch>
        </p:blipFill>
        <p:spPr>
          <a:xfrm>
            <a:off x="609600" y="-25400"/>
            <a:ext cx="3362325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5447" name="Picture 6" descr="https://sun9-49.userapi.com/impg/hCkmgNl3kGd6KKm_Te7J97LQw9qR_X0n_qfNHA/000QRp14iBA.jpg?size=900x1600&amp;quality=95&amp;sign=2089d3f218aa0ecd02730d241f4b6f37&amp;type=albu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450" y="228600"/>
            <a:ext cx="3562350" cy="4457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490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7491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47492" name="Прямоугольник 6"/>
          <p:cNvSpPr/>
          <p:nvPr/>
        </p:nvSpPr>
        <p:spPr>
          <a:xfrm>
            <a:off x="4340225" y="4276725"/>
            <a:ext cx="4613275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марта 2025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Дома детского творчества приняли активное участие</a:t>
            </a:r>
            <a:b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и проведении районного конкурса школьных театров «Огонь вечной славы».</a:t>
            </a:r>
            <a:endParaRPr lang="ru-RU" altLang="ru-RU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7493" name="Picture 2" descr="https://sun9-38.userapi.com/impg/5m1wFF_D1LAwk_tKmy0LMKTqKT1MiyjjqkIlKg/AiqRtXC0NJ4.jpg?size=1600x1204&amp;quality=95&amp;sign=817abd935a57e37cb066ab130a596014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525" y="779463"/>
            <a:ext cx="4154488" cy="3125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7494" name="Прямоугольник 9"/>
          <p:cNvSpPr/>
          <p:nvPr/>
        </p:nvSpPr>
        <p:spPr>
          <a:xfrm>
            <a:off x="219075" y="4352925"/>
            <a:ext cx="4400550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марта 2025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ДДТ «Радуга талантов»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Исламова Р.Р. участвовала в качестве жюри в фестивале патриотических песен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помню! Я горжусь!»</a:t>
            </a:r>
          </a:p>
        </p:txBody>
      </p:sp>
      <p:pic>
        <p:nvPicPr>
          <p:cNvPr id="447495" name="Picture 4" descr="https://sun9-70.userapi.com/impg/bmVTCJuddhgfwcnyeTl2qWmunDuQJ_C0tFpVlw/yKO4S9mTAHI.jpg?size=1600x1200&amp;quality=95&amp;sign=a609221c5fbde5527c2fb533807ccee8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25" y="771525"/>
            <a:ext cx="3886200" cy="2914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538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9539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49540" name="Прямоугольник 6"/>
          <p:cNvSpPr/>
          <p:nvPr/>
        </p:nvSpPr>
        <p:spPr>
          <a:xfrm>
            <a:off x="1676400" y="4876800"/>
            <a:ext cx="5657850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марта сотрудники ДДТ "Радуга талантов" методист Исламова Р.Р.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педагог- организатор Мингазова М.В.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в торжественном открытии Центра настольного тенниса «Хэрэкэт»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Агрыз</a:t>
            </a:r>
          </a:p>
        </p:txBody>
      </p:sp>
      <p:pic>
        <p:nvPicPr>
          <p:cNvPr id="449541" name="Picture 2" descr="https://sun9-13.userapi.com/impg/MUhP_E5GE-USGUM6N5GGSOZhvf1hidl1qym5Jw/ZPU0yVQPl3Q.jpg?size=971x2160&amp;quality=95&amp;sign=c396e60f0ce73af3103f2cff4b324347&amp;type=album"/>
          <p:cNvPicPr>
            <a:picLocks noChangeAspect="1"/>
          </p:cNvPicPr>
          <p:nvPr/>
        </p:nvPicPr>
        <p:blipFill>
          <a:blip r:embed="rId4"/>
          <a:srcRect t="22253" b="11743"/>
          <a:stretch>
            <a:fillRect/>
          </a:stretch>
        </p:blipFill>
        <p:spPr>
          <a:xfrm>
            <a:off x="3017838" y="104775"/>
            <a:ext cx="3279775" cy="4818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586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1587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51588" name="Прямоугольник 6"/>
          <p:cNvSpPr/>
          <p:nvPr/>
        </p:nvSpPr>
        <p:spPr>
          <a:xfrm>
            <a:off x="5410200" y="2371725"/>
            <a:ext cx="3505200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апреля 2025 г.сотрудники Дома детского творчества принимали участие в Фестивале военной песни "Песня, опаленная войной", который проходил в РДК г. Агрыз.</a:t>
            </a:r>
          </a:p>
        </p:txBody>
      </p:sp>
      <p:pic>
        <p:nvPicPr>
          <p:cNvPr id="451589" name="Picture 2" descr="https://sun9-35.userapi.com/impg/fAd4UVud41iW69S_cQ5w7Z5jTx198rByaRTqgA/12h1xEyxAso.jpg?size=2560x1920&amp;quality=95&amp;sign=04c03d12b7e66c7c12ea74b99b9cd7f9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" y="342900"/>
            <a:ext cx="4575175" cy="3430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1590" name="Picture 4" descr="https://sun9-56.userapi.com/impg/Yf2TN_xGc8EqoSMdXfhtjIvLsQCJ_owKs1CAOA/2W7IGn2wAHY.jpg?size=1156x651&amp;quality=95&amp;sign=b8d83a201c421a0bdf27141bb2e7712e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0" y="4029075"/>
            <a:ext cx="4740275" cy="267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3635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53636" name="Прямоугольник 6"/>
          <p:cNvSpPr/>
          <p:nvPr/>
        </p:nvSpPr>
        <p:spPr>
          <a:xfrm>
            <a:off x="5562600" y="-685800"/>
            <a:ext cx="3219450" cy="43694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-apple-system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002060"/>
              </a:solidFill>
              <a:latin typeface="-apple-system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002060"/>
              </a:solidFill>
              <a:latin typeface="-apple-system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002060"/>
              </a:solidFill>
              <a:latin typeface="-apple-system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мая 2025 г. сотрудники Дома детского творчества участвовали в организации митинга для участников велопробега «Спасибо за Победу», посвящённого 80-ой годовщине Победы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войне.</a:t>
            </a:r>
          </a:p>
        </p:txBody>
      </p:sp>
      <p:pic>
        <p:nvPicPr>
          <p:cNvPr id="453637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143375"/>
            <a:ext cx="3581400" cy="2686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3638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7338" y="4124325"/>
            <a:ext cx="3776662" cy="2714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3639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3812"/>
            <a:ext cx="5267325" cy="3949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:\Users\victo\Desktop\презентация\krasivie-fony-dlya-prezentacii-3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539552" y="1828800"/>
            <a:ext cx="7416824" cy="21236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400" b="1" smtClean="0">
                <a:solidFill>
                  <a:srgbClr val="001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РАСХОДЫ БЮДЖЕТНЫХ СРЕДСТВ</a:t>
            </a:r>
            <a:endParaRPr lang="ru-RU" altLang="ru-RU" sz="4400" b="1">
              <a:solidFill>
                <a:srgbClr val="001C92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4400" b="1">
                <a:solidFill>
                  <a:srgbClr val="001C92"/>
                </a:solidFill>
                <a:latin typeface="Times New Roman" pitchFamily="18" charset="0"/>
                <a:cs typeface="Times New Roman" panose="02020603050405020304" pitchFamily="18" charset="0"/>
              </a:rPr>
              <a:t>за 2025 год</a:t>
            </a:r>
          </a:p>
        </p:txBody>
      </p:sp>
    </p:spTree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68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5683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55684" name="Прямоугольник 6"/>
          <p:cNvSpPr/>
          <p:nvPr/>
        </p:nvSpPr>
        <p:spPr>
          <a:xfrm>
            <a:off x="381000" y="4826000"/>
            <a:ext cx="8458200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 2025 года сотрудники Дома детского творчества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 участие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Параде Победы, а так же совместно с педагогами школы № 2, сотрудниками РДК организовали вечерний концерт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"Вальс Победы",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посвящённый 80-ой годовщине Победы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войне. </a:t>
            </a:r>
          </a:p>
        </p:txBody>
      </p:sp>
      <p:pic>
        <p:nvPicPr>
          <p:cNvPr id="455685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0"/>
            <a:ext cx="3452813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5686" name="Рисунок 2"/>
          <p:cNvPicPr>
            <a:picLocks noChangeAspect="1"/>
          </p:cNvPicPr>
          <p:nvPr/>
        </p:nvPicPr>
        <p:blipFill>
          <a:blip r:embed="rId5"/>
          <a:srcRect l="8437" t="13947" r="7797" b="18753"/>
          <a:stretch>
            <a:fillRect/>
          </a:stretch>
        </p:blipFill>
        <p:spPr>
          <a:xfrm>
            <a:off x="0" y="0"/>
            <a:ext cx="3124200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5687" name="Рисунок 3"/>
          <p:cNvPicPr>
            <a:picLocks noChangeAspect="1"/>
          </p:cNvPicPr>
          <p:nvPr/>
        </p:nvPicPr>
        <p:blipFill>
          <a:blip r:embed="rId6"/>
          <a:srcRect t="33141"/>
          <a:stretch>
            <a:fillRect/>
          </a:stretch>
        </p:blipFill>
        <p:spPr>
          <a:xfrm>
            <a:off x="5062538" y="28575"/>
            <a:ext cx="4114800" cy="2333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5688" name="Рисунок 8"/>
          <p:cNvPicPr>
            <a:picLocks noChangeAspect="1"/>
          </p:cNvPicPr>
          <p:nvPr/>
        </p:nvPicPr>
        <p:blipFill>
          <a:blip r:embed="rId7"/>
          <a:srcRect l="14629" r="16988"/>
          <a:stretch>
            <a:fillRect/>
          </a:stretch>
        </p:blipFill>
        <p:spPr>
          <a:xfrm>
            <a:off x="228600" y="2438400"/>
            <a:ext cx="365760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5689" name="Picture 4" descr="https://sun9-74.userapi.com/impg/WTNj_HlDCJC9YPep7wqg5BUA7sZceQmQj9mNhg/NNnKMTdtWSg.jpg?size=2560x1920&amp;quality=95&amp;sign=edf8283b531bd9379130025493257da2&amp;type=album"/>
          <p:cNvPicPr>
            <a:picLocks noChangeAspect="1"/>
          </p:cNvPicPr>
          <p:nvPr/>
        </p:nvPicPr>
        <p:blipFill>
          <a:blip r:embed="rId8"/>
          <a:srcRect t="25749" b="2"/>
          <a:stretch>
            <a:fillRect/>
          </a:stretch>
        </p:blipFill>
        <p:spPr>
          <a:xfrm>
            <a:off x="4876800" y="2438400"/>
            <a:ext cx="3886200" cy="2282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730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7731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57732" name="Прямоугольник 6"/>
          <p:cNvSpPr/>
          <p:nvPr/>
        </p:nvSpPr>
        <p:spPr>
          <a:xfrm>
            <a:off x="380683" y="3809683"/>
            <a:ext cx="3560762" cy="2584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мая 2025 года методист Исламова Р.Р. с делегацией Агрызского района участвовала в пленарном заседании республиканского Августовского совещания работников образования и науки Республики Татарстан, которое прошел в г. Казань.</a:t>
            </a:r>
            <a:endParaRPr lang="ru-RU" altLang="ru-RU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7733" name="Picture 2" descr="https://sun9-42.userapi.com/impg/z4JKInq14HjxTTyi75Dg1YLawkTaG637vnfbsw/82ZKw-xX63A.jpg?size=2067x2160&amp;quality=95&amp;sign=73099f73aec13bd1e98bb8e52ac4c2f7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3" y="298450"/>
            <a:ext cx="3394075" cy="3546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7734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763" y="298450"/>
            <a:ext cx="4308475" cy="3230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7735" name="Прямоугольник 2"/>
          <p:cNvSpPr/>
          <p:nvPr/>
        </p:nvSpPr>
        <p:spPr>
          <a:xfrm>
            <a:off x="4073525" y="3743325"/>
            <a:ext cx="5070475" cy="2584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мая в РДК г.Агрыз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Дома детского творчества «Радуга талантов» организовали Выпускной концерт «День открытых дверей» Образцового ансамбля народного танца «Росинки» под руководством педагога дополнительного образования Рыболовлевой Ю.А.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исполнили театральные роли </a:t>
            </a:r>
            <a:endParaRPr lang="ru-RU" altLang="ru-RU" sz="1800" b="1" smtClean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Хранителей ключей».</a:t>
            </a:r>
          </a:p>
        </p:txBody>
      </p:sp>
    </p:spTree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778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9779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59780" name="Прямоугольник 6"/>
          <p:cNvSpPr/>
          <p:nvPr/>
        </p:nvSpPr>
        <p:spPr>
          <a:xfrm>
            <a:off x="612775" y="3960813"/>
            <a:ext cx="7631113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июня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ДДТ «Радуга талантов» в рамках Дня защиты детей организовали концертно-игровую программу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«Вместе с нашими зверятами».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мастер-классами и площадкой с пазлами по дорожной безопасности.</a:t>
            </a:r>
            <a:endParaRPr lang="ru-RU" altLang="ru-RU" sz="2000" b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59781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59782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59783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59784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5978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488" y="465138"/>
            <a:ext cx="2468562" cy="327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9786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59787" name="Picture 7"/>
          <p:cNvPicPr>
            <a:picLocks noChangeAspect="1"/>
          </p:cNvPicPr>
          <p:nvPr/>
        </p:nvPicPr>
        <p:blipFill>
          <a:blip r:embed="rId5"/>
          <a:srcRect l="5585" r="23576" b="8263"/>
          <a:stretch>
            <a:fillRect/>
          </a:stretch>
        </p:blipFill>
        <p:spPr>
          <a:xfrm>
            <a:off x="3013075" y="1193800"/>
            <a:ext cx="3117850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9788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59789" name="Picture 10"/>
          <p:cNvPicPr>
            <a:picLocks noChangeAspect="1"/>
          </p:cNvPicPr>
          <p:nvPr/>
        </p:nvPicPr>
        <p:blipFill>
          <a:blip r:embed="rId6"/>
          <a:srcRect l="33908" t="27319" r="23433" b="31403"/>
          <a:stretch>
            <a:fillRect/>
          </a:stretch>
        </p:blipFill>
        <p:spPr>
          <a:xfrm>
            <a:off x="307975" y="465138"/>
            <a:ext cx="2439988" cy="31353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826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1827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61828" name="Прямоугольник 6"/>
          <p:cNvSpPr/>
          <p:nvPr/>
        </p:nvSpPr>
        <p:spPr>
          <a:xfrm>
            <a:off x="842963" y="4586288"/>
            <a:ext cx="7629525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Сабантуй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июня 2025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Сотрудниками Дома детского творчества была организована концертная программа на малой сцене,  конкурсы и состязания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2400" b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61829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0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1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2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3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4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5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6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1837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61838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138" y="465138"/>
            <a:ext cx="2166937" cy="288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1839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75" y="2063750"/>
            <a:ext cx="2144713" cy="2859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1840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775" y="1074738"/>
            <a:ext cx="3627438" cy="27193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87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3875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63876" name="Прямоугольник 6"/>
          <p:cNvSpPr/>
          <p:nvPr/>
        </p:nvSpPr>
        <p:spPr>
          <a:xfrm>
            <a:off x="856933" y="282575"/>
            <a:ext cx="762952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летние каникулы 2025 года сотрудники ДДТ ДО «Радуга талантов» проводили дни открытых дверей для детей из пришкольных лагерей с интересными мастер-классами.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3877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3878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3879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3880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3881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3882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3883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6388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75" y="1639888"/>
            <a:ext cx="3478213" cy="1957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3885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6388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5863" y="1639888"/>
            <a:ext cx="3476625" cy="1957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388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5863" y="3938588"/>
            <a:ext cx="3490912" cy="19637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3888" name="Picture 8"/>
          <p:cNvPicPr>
            <a:picLocks noChangeAspect="1"/>
          </p:cNvPicPr>
          <p:nvPr/>
        </p:nvPicPr>
        <p:blipFill>
          <a:blip r:embed="rId7"/>
          <a:srcRect r="7069" b="3004"/>
          <a:stretch>
            <a:fillRect/>
          </a:stretch>
        </p:blipFill>
        <p:spPr>
          <a:xfrm>
            <a:off x="942975" y="3875088"/>
            <a:ext cx="3452813" cy="20272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92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5923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65924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5925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5926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5927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5928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5929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5930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5931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6593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316288" cy="2024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593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" y="2286000"/>
            <a:ext cx="3243262" cy="1987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593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304800"/>
            <a:ext cx="2925763" cy="203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593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2514600"/>
            <a:ext cx="2998788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593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000" y="533400"/>
            <a:ext cx="2901950" cy="2024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593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050" y="2743200"/>
            <a:ext cx="2901950" cy="1987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5938" name="Прямоугольник 7"/>
          <p:cNvSpPr/>
          <p:nvPr/>
        </p:nvSpPr>
        <p:spPr>
          <a:xfrm>
            <a:off x="304800" y="4919663"/>
            <a:ext cx="8382000" cy="1938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Каждым летом мы проводим увлекательные мастер-классы для ребят из пришкольных лагерей. Мы понимаем, насколько важно для детей провести лето активно и интересно, поэтому готовим насыщенную программу. Наши педагоги готовы поделиться своим опытом и вдохновением, чтобы каждый ребенок нашел занятие по душе и открыл новые таланты. </a:t>
            </a:r>
            <a:endParaRPr lang="ru-RU" altLang="ru-RU" sz="2000" b="1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970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7971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67972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73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74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75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76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77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78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79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80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81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67982" name="Прямоугольник 15"/>
          <p:cNvSpPr/>
          <p:nvPr/>
        </p:nvSpPr>
        <p:spPr>
          <a:xfrm>
            <a:off x="457200" y="228600"/>
            <a:ext cx="8383588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каникул педагоги с учащимися посещают экскурсии, ходят в кинотеатр, на каток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проводят познавательные квизы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7983" name="Рисунок 6"/>
          <p:cNvPicPr>
            <a:picLocks noChangeAspect="1"/>
          </p:cNvPicPr>
          <p:nvPr/>
        </p:nvPicPr>
        <p:blipFill>
          <a:blip r:embed="rId4"/>
          <a:srcRect t="4318" b="2"/>
          <a:stretch>
            <a:fillRect/>
          </a:stretch>
        </p:blipFill>
        <p:spPr>
          <a:xfrm>
            <a:off x="542925" y="1339850"/>
            <a:ext cx="3465513" cy="2486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7984" name="Рисунок 14"/>
          <p:cNvPicPr>
            <a:picLocks noChangeAspect="1"/>
          </p:cNvPicPr>
          <p:nvPr/>
        </p:nvPicPr>
        <p:blipFill>
          <a:blip r:embed="rId5"/>
          <a:srcRect t="11246"/>
          <a:stretch>
            <a:fillRect/>
          </a:stretch>
        </p:blipFill>
        <p:spPr>
          <a:xfrm>
            <a:off x="4926013" y="1379538"/>
            <a:ext cx="3614737" cy="240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7985" name="Рисунок 16"/>
          <p:cNvPicPr>
            <a:picLocks noChangeAspect="1"/>
          </p:cNvPicPr>
          <p:nvPr/>
        </p:nvPicPr>
        <p:blipFill>
          <a:blip r:embed="rId6"/>
          <a:srcRect t="3992"/>
          <a:stretch>
            <a:fillRect/>
          </a:stretch>
        </p:blipFill>
        <p:spPr>
          <a:xfrm>
            <a:off x="4926013" y="3971925"/>
            <a:ext cx="3614737" cy="2601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7986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" y="3975100"/>
            <a:ext cx="3465513" cy="25987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018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9725"/>
            <a:ext cx="9144000" cy="7197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0019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70020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1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2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3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4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5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7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8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0029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70030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2408238"/>
            <a:ext cx="2368550" cy="3078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0031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438400"/>
            <a:ext cx="2517775" cy="3027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0032" name="Прямоугольник 16"/>
          <p:cNvSpPr/>
          <p:nvPr/>
        </p:nvSpPr>
        <p:spPr>
          <a:xfrm>
            <a:off x="381000" y="-76200"/>
            <a:ext cx="8393113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июля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ДДТ «Радуга талантов» организовали мастер-класс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межрегионального фестиваля семейного творчества «Солнышко в руках», посвященного Дню семьи, любви и верности. Образцовый ансамбль народного танца «Росинки» порадовал гостей и зрителей своими яркими художественными номерами. </a:t>
            </a:r>
          </a:p>
        </p:txBody>
      </p:sp>
      <p:pic>
        <p:nvPicPr>
          <p:cNvPr id="470033" name="Рисунок 17"/>
          <p:cNvPicPr>
            <a:picLocks noChangeAspect="1"/>
          </p:cNvPicPr>
          <p:nvPr/>
        </p:nvPicPr>
        <p:blipFill>
          <a:blip r:embed="rId6"/>
          <a:srcRect r="3281" b="32729"/>
          <a:stretch>
            <a:fillRect/>
          </a:stretch>
        </p:blipFill>
        <p:spPr>
          <a:xfrm>
            <a:off x="2971800" y="2819400"/>
            <a:ext cx="3352800" cy="2259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066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197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2067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72068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69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0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1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2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3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4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5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6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7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2078" name="Прямоугольник 16"/>
          <p:cNvSpPr/>
          <p:nvPr/>
        </p:nvSpPr>
        <p:spPr>
          <a:xfrm>
            <a:off x="307975" y="723900"/>
            <a:ext cx="82677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72079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65113"/>
            <a:ext cx="4349750" cy="3448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2080" name="Прямоугольник 19"/>
          <p:cNvSpPr/>
          <p:nvPr/>
        </p:nvSpPr>
        <p:spPr>
          <a:xfrm>
            <a:off x="5167313" y="312738"/>
            <a:ext cx="3559175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июля 2025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Дома детского творчества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 талантов»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захватывающий отборочный тур по компьютерному многоборью среди пенсионеров.</a:t>
            </a:r>
          </a:p>
        </p:txBody>
      </p:sp>
      <p:sp>
        <p:nvSpPr>
          <p:cNvPr id="472081" name="Прямоугольник 21"/>
          <p:cNvSpPr/>
          <p:nvPr/>
        </p:nvSpPr>
        <p:spPr>
          <a:xfrm>
            <a:off x="307975" y="4225925"/>
            <a:ext cx="4708525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июля 2025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ДДТ «Радуга талантов»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центральном парке РДК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увлекательный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«Кумихимо браслеты». </a:t>
            </a:r>
          </a:p>
          <a:p>
            <a:pPr marL="0" lvl="0" indent="0" algn="just">
              <a:spcBef>
                <a:spcPct val="0"/>
              </a:spcBef>
              <a:buFontTx/>
              <a:buNone/>
            </a:pPr>
            <a:endParaRPr lang="ru-RU" altLang="ru-RU" sz="2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2082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7363" y="2860675"/>
            <a:ext cx="3008312" cy="39989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11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4115" name="Прямоугольник 8"/>
          <p:cNvSpPr/>
          <p:nvPr/>
        </p:nvSpPr>
        <p:spPr>
          <a:xfrm>
            <a:off x="0" y="4398963"/>
            <a:ext cx="450056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74116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17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12750" y="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1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19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0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1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5" name="Прямоугольник 18"/>
          <p:cNvSpPr/>
          <p:nvPr/>
        </p:nvSpPr>
        <p:spPr>
          <a:xfrm>
            <a:off x="4410075" y="4025900"/>
            <a:ext cx="4298950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августа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МБУ ДО ДДТ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 талантов»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 участие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и проведении благотворительной акции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собраться в школу»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4126" name="AutoShape 5" descr="https://sun9-17.userapi.com/s/v1/if2/7Kerw7n0EWfx5I9JyMLT9h771X1C3JURD9dfaNGDLKm20sSrLSWiqYwIdZTM9Du3HIWJhR0xxSgVMbO6Co5K0J6f.jpg?quality=95&amp;as=32x18,48x27,72x41,108x61,160x90,240x135,360x203,480x270,540x304,640x360,720x405,1080x608,1280x720,1440x811,2560x1441&amp;from=bu&amp;cs=1280x0"/>
          <p:cNvSpPr>
            <a:spLocks noChangeAspect="1"/>
          </p:cNvSpPr>
          <p:nvPr/>
        </p:nvSpPr>
        <p:spPr>
          <a:xfrm>
            <a:off x="1679575" y="1379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7" name="AutoShape 9" descr="https://sun9-26.userapi.com/s/v1/if2/ErRwzzr0oS3W62mtn0lrMsr_8Ty-TTB2gWQrLLlbvqBvtjZG8Lz2BDxWdVXpf0CD-51LsooAPTvJgp73H5mF7cRT.jpg?quality=95&amp;as=32x24,48x36,72x54,108x81,160x120,240x181,360x271,480x361,540x406,640x481,720x542,1080x813,1280x963&amp;from=bu&amp;cs=1280x0"/>
          <p:cNvSpPr>
            <a:spLocks noChangeAspect="1"/>
          </p:cNvSpPr>
          <p:nvPr/>
        </p:nvSpPr>
        <p:spPr>
          <a:xfrm>
            <a:off x="1831975" y="1531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8" name="AutoShape 4" descr="https://sun9-25.userapi.com/s/v1/ig2/0ZOMzg100wl5jkMYrq_-rGq2ZYw5D6JQP4oFDuiDDxE8JxFfe3tor6gJ1_Wc4fnKRrnvRCGIilw8FY5rJxm-pmBG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984375" y="1684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29" name="AutoShape 9" descr="https://sun9-78.userapi.com/s/v1/ig2/fRE2jN-dFjscQghv_Q6zHtwamqeQECLlMkoazwQ6f8AUvIc0jFddVe11ndR_kVLa8MjqdIwuUP4D_5OZ7ASZH8gL.jpg?quality=95&amp;as=32x43,48x64,72x96,108x144,160x213,240x319,360x478,480x638,540x718,640x850,720x957,1080x1435,1204x1600&amp;from=bu&amp;cs=1204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4130" name="Прямоугольник 30"/>
          <p:cNvSpPr/>
          <p:nvPr/>
        </p:nvSpPr>
        <p:spPr>
          <a:xfrm>
            <a:off x="254000" y="666750"/>
            <a:ext cx="4070350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августа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МБУ ДО ДДТ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 талантов» в рамках мероприятия «Добрососедство» организовали выставку по декоративно-прикладному искусству и робототехнике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4131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750" y="490538"/>
            <a:ext cx="4322763" cy="3241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4132" name="Picture 17"/>
          <p:cNvPicPr>
            <a:picLocks noChangeAspect="1"/>
          </p:cNvPicPr>
          <p:nvPr/>
        </p:nvPicPr>
        <p:blipFill>
          <a:blip r:embed="rId5"/>
          <a:srcRect r="7756"/>
          <a:stretch>
            <a:fillRect/>
          </a:stretch>
        </p:blipFill>
        <p:spPr>
          <a:xfrm>
            <a:off x="307975" y="3082925"/>
            <a:ext cx="4071938" cy="3311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81000" y="228600"/>
          <a:ext cx="8305800" cy="4796025"/>
        </p:xfrm>
        <a:graphic>
          <a:graphicData uri="http://schemas.openxmlformats.org/drawingml/2006/table">
            <a:tbl>
              <a:tblPr/>
              <a:tblGrid>
                <a:gridCol w="5510883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0"/>
                    </a:ext>
                  </a:extLst>
                </a:gridCol>
                <a:gridCol w="1200077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1"/>
                    </a:ext>
                  </a:extLst>
                </a:gridCol>
                <a:gridCol w="1594840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2"/>
                    </a:ext>
                  </a:extLst>
                </a:gridCol>
              </a:tblGrid>
              <a:tr h="45718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 РАСХОДОВ ПО ХОЗЯЙСТВЕННЫМ ДОГОВОРАМ ЗА </a:t>
                      </a:r>
                      <a:r>
                        <a:rPr lang="ru-RU" sz="1100" b="1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2025 ГОД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ЗАКУПКИ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2235252,77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0"/>
                  </a:ext>
                </a:extLst>
              </a:tr>
              <a:tr h="20706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20" marR="6420" marT="64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1"/>
                  </a:ext>
                </a:extLst>
              </a:tr>
              <a:tr h="31552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МУНИЦИПАЛЬНЫЙ БЮДЖЕТ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20" marR="6420" marT="64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2119362,77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2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Коммунальные расходы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782355,43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3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АО "Энергосбыт" (электроэнергия)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170000,00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4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"Водоканал" (водоснабжение)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18000,00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5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"Водоканал" (водоотведение)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23500,00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6"/>
                  </a:ext>
                </a:extLst>
              </a:tr>
              <a:tr h="2070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МУП "Управление строительства" (теплоснабжение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2025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г)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570855,43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7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Расходы на содержание здания 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381559,98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8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"Мониторинговые системы" (обслуживание Стрелец мониторинг)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28.01.2025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40320,00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9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"Вневедомственная охрана"  (КТС)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20345,00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0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СЭС (дератизация, дезинцексия)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27347,23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1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"Комплект сервис" (обслуживание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узла)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28350,00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2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"Гринта"    (вывоз ТКО)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21.01.2025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45052,20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5"/>
                  </a:ext>
                </a:extLst>
              </a:tr>
              <a:tr h="20393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АО "Транзиттелеком"  (связь)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1000,00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6"/>
                  </a:ext>
                </a:extLst>
              </a:tr>
              <a:tr h="26969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АО "Таттелеком" (связь)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39000,00</a:t>
                      </a: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7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Рахманкулов Р.М. (обслуживание ОПС)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08.04.2025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92000,00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0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"Энергосервис", (обслуживание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электрохозяйства)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28.01.2025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30960,00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2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МУП "Управление строительства" (опрессовка системы отопления)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09.07.2025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31078,55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3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"СтройТеплоСнаб" (проверка вентканалов)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16.06.2025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10800,00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4"/>
                  </a:ext>
                </a:extLst>
              </a:tr>
              <a:tr h="197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СЭС (производственый контроль)</a:t>
                      </a:r>
                    </a:p>
                  </a:txBody>
                  <a:tcPr marL="6420" marR="6420" marT="6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21.10.2025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15307,00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20" marR="6420" marT="6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6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6163" name="Прямоугольник 8"/>
          <p:cNvSpPr/>
          <p:nvPr/>
        </p:nvSpPr>
        <p:spPr>
          <a:xfrm>
            <a:off x="0" y="4398963"/>
            <a:ext cx="450056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76164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6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12750" y="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66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67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68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69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70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71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72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73" name="Прямоугольник 18"/>
          <p:cNvSpPr/>
          <p:nvPr/>
        </p:nvSpPr>
        <p:spPr>
          <a:xfrm>
            <a:off x="381000" y="160338"/>
            <a:ext cx="8308975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августа 2025 года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МБУ ДО ДДТ «Радуга талантов» приняли участие в торжественном открытии парковой зоны на улице Вокзальная, а также приемно-диагностического отделения центральной районной больницы и Кадрового центра «Работа России», а так же 1 сентября принимали участие в торжественном открытии 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№4 после капитального ремонта.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6174" name="AutoShape 5" descr="https://sun9-17.userapi.com/s/v1/if2/7Kerw7n0EWfx5I9JyMLT9h771X1C3JURD9dfaNGDLKm20sSrLSWiqYwIdZTM9Du3HIWJhR0xxSgVMbO6Co5K0J6f.jpg?quality=95&amp;as=32x18,48x27,72x41,108x61,160x90,240x135,360x203,480x270,540x304,640x360,720x405,1080x608,1280x720,1440x811,2560x1441&amp;from=bu&amp;cs=1280x0"/>
          <p:cNvSpPr>
            <a:spLocks noChangeAspect="1"/>
          </p:cNvSpPr>
          <p:nvPr/>
        </p:nvSpPr>
        <p:spPr>
          <a:xfrm>
            <a:off x="1679575" y="1379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75" name="AutoShape 9" descr="https://sun9-26.userapi.com/s/v1/if2/ErRwzzr0oS3W62mtn0lrMsr_8Ty-TTB2gWQrLLlbvqBvtjZG8Lz2BDxWdVXpf0CD-51LsooAPTvJgp73H5mF7cRT.jpg?quality=95&amp;as=32x24,48x36,72x54,108x81,160x120,240x181,360x271,480x361,540x406,640x481,720x542,1080x813,1280x963&amp;from=bu&amp;cs=1280x0"/>
          <p:cNvSpPr>
            <a:spLocks noChangeAspect="1"/>
          </p:cNvSpPr>
          <p:nvPr/>
        </p:nvSpPr>
        <p:spPr>
          <a:xfrm>
            <a:off x="1831975" y="1531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76" name="AutoShape 4" descr="https://sun9-25.userapi.com/s/v1/ig2/0ZOMzg100wl5jkMYrq_-rGq2ZYw5D6JQP4oFDuiDDxE8JxFfe3tor6gJ1_Wc4fnKRrnvRCGIilw8FY5rJxm-pmBG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984375" y="1684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6177" name="AutoShape 9" descr="https://sun9-78.userapi.com/s/v1/ig2/fRE2jN-dFjscQghv_Q6zHtwamqeQECLlMkoazwQ6f8AUvIc0jFddVe11ndR_kVLa8MjqdIwuUP4D_5OZ7ASZH8gL.jpg?quality=95&amp;as=32x43,48x64,72x96,108x144,160x213,240x319,360x478,480x638,540x718,640x850,720x957,1080x1435,1204x1600&amp;from=bu&amp;cs=1204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76178" name="Picture 10"/>
          <p:cNvPicPr>
            <a:picLocks noChangeAspect="1"/>
          </p:cNvPicPr>
          <p:nvPr/>
        </p:nvPicPr>
        <p:blipFill>
          <a:blip r:embed="rId4"/>
          <a:srcRect t="30727"/>
          <a:stretch>
            <a:fillRect/>
          </a:stretch>
        </p:blipFill>
        <p:spPr>
          <a:xfrm>
            <a:off x="6172200" y="2209800"/>
            <a:ext cx="2763838" cy="254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6179" name="Picture 12"/>
          <p:cNvPicPr>
            <a:picLocks noChangeAspect="1"/>
          </p:cNvPicPr>
          <p:nvPr/>
        </p:nvPicPr>
        <p:blipFill>
          <a:blip r:embed="rId5"/>
          <a:srcRect t="19592"/>
          <a:stretch>
            <a:fillRect/>
          </a:stretch>
        </p:blipFill>
        <p:spPr>
          <a:xfrm>
            <a:off x="3505200" y="2667000"/>
            <a:ext cx="2006600" cy="364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6180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667000"/>
            <a:ext cx="2613025" cy="3622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6181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4800600"/>
            <a:ext cx="2873375" cy="2057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210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38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8211" name="Прямоугольник 8"/>
          <p:cNvSpPr/>
          <p:nvPr/>
        </p:nvSpPr>
        <p:spPr>
          <a:xfrm>
            <a:off x="0" y="4398963"/>
            <a:ext cx="450056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78212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13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12750" y="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14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15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16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17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18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19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20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21" name="Прямоугольник 18"/>
          <p:cNvSpPr/>
          <p:nvPr/>
        </p:nvSpPr>
        <p:spPr>
          <a:xfrm>
            <a:off x="228283" y="5181283"/>
            <a:ext cx="8605837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сентября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акции «Лето в Татарстане»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Дома детского творчества провели игровое танцевальное мероприятие для первоклашек «Здравствуй, осень!»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8222" name="AutoShape 5" descr="https://sun9-17.userapi.com/s/v1/if2/7Kerw7n0EWfx5I9JyMLT9h771X1C3JURD9dfaNGDLKm20sSrLSWiqYwIdZTM9Du3HIWJhR0xxSgVMbO6Co5K0J6f.jpg?quality=95&amp;as=32x18,48x27,72x41,108x61,160x90,240x135,360x203,480x270,540x304,640x360,720x405,1080x608,1280x720,1440x811,2560x1441&amp;from=bu&amp;cs=1280x0"/>
          <p:cNvSpPr>
            <a:spLocks noChangeAspect="1"/>
          </p:cNvSpPr>
          <p:nvPr/>
        </p:nvSpPr>
        <p:spPr>
          <a:xfrm>
            <a:off x="1679575" y="1379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78223" name="AutoShape 9" descr="https://sun9-26.userapi.com/s/v1/if2/ErRwzzr0oS3W62mtn0lrMsr_8Ty-TTB2gWQrLLlbvqBvtjZG8Lz2BDxWdVXpf0CD-51LsooAPTvJgp73H5mF7cRT.jpg?quality=95&amp;as=32x24,48x36,72x54,108x81,160x120,240x181,360x271,480x361,540x406,640x481,720x542,1080x813,1280x963&amp;from=bu&amp;cs=1280x0"/>
          <p:cNvSpPr>
            <a:spLocks noChangeAspect="1"/>
          </p:cNvSpPr>
          <p:nvPr/>
        </p:nvSpPr>
        <p:spPr>
          <a:xfrm>
            <a:off x="1831975" y="1531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78224" name="Picture 2"/>
          <p:cNvPicPr>
            <a:picLocks noChangeAspect="1"/>
          </p:cNvPicPr>
          <p:nvPr/>
        </p:nvPicPr>
        <p:blipFill>
          <a:blip r:embed="rId4"/>
          <a:srcRect t="8755" b="11517"/>
          <a:stretch>
            <a:fillRect/>
          </a:stretch>
        </p:blipFill>
        <p:spPr>
          <a:xfrm>
            <a:off x="2362200" y="0"/>
            <a:ext cx="4484688" cy="2681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8225" name="AutoShape 4" descr="https://sun9-25.userapi.com/s/v1/ig2/0ZOMzg100wl5jkMYrq_-rGq2ZYw5D6JQP4oFDuiDDxE8JxFfe3tor6gJ1_Wc4fnKRrnvRCGIilw8FY5rJxm-pmBG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984375" y="1684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78226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763" y="2819400"/>
            <a:ext cx="4567237" cy="2111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8227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8" y="2743200"/>
            <a:ext cx="4449762" cy="2133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258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0259" name="Прямоугольник 8"/>
          <p:cNvSpPr/>
          <p:nvPr/>
        </p:nvSpPr>
        <p:spPr>
          <a:xfrm>
            <a:off x="0" y="4398963"/>
            <a:ext cx="450056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80260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1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2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3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4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5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7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8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69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0270" name="Прямоугольник 18"/>
          <p:cNvSpPr/>
          <p:nvPr/>
        </p:nvSpPr>
        <p:spPr>
          <a:xfrm>
            <a:off x="4416425" y="152400"/>
            <a:ext cx="4732338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октября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Ансамбль народного танца «Росинки», под руководством педагога дополнительного образования Рыболовлевой Ю.А., выступили на концерте, посвящённом Международному дню пожилых людей.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0271" name="AutoShape 5" descr="https://sun9-17.userapi.com/s/v1/if2/7Kerw7n0EWfx5I9JyMLT9h771X1C3JURD9dfaNGDLKm20sSrLSWiqYwIdZTM9Du3HIWJhR0xxSgVMbO6Co5K0J6f.jpg?quality=95&amp;as=32x18,48x27,72x41,108x61,160x90,240x135,360x203,480x270,540x304,640x360,720x405,1080x608,1280x720,1440x811,2560x1441&amp;from=bu&amp;cs=1280x0"/>
          <p:cNvSpPr>
            <a:spLocks noChangeAspect="1"/>
          </p:cNvSpPr>
          <p:nvPr/>
        </p:nvSpPr>
        <p:spPr>
          <a:xfrm>
            <a:off x="1679575" y="1379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80272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196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0273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3124200"/>
            <a:ext cx="4313238" cy="3430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0274" name="Прямоугольник 15"/>
          <p:cNvSpPr/>
          <p:nvPr/>
        </p:nvSpPr>
        <p:spPr>
          <a:xfrm>
            <a:off x="381000" y="3657600"/>
            <a:ext cx="3654425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 октября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Дома детского творчества «Радуга талантов» организовали и провели турнир по шахматам «Мудрый ферзь» для игроков старшего поколения.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6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655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2307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82308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09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0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1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2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3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4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5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6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7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2318" name="Прямоугольник 18"/>
          <p:cNvSpPr/>
          <p:nvPr/>
        </p:nvSpPr>
        <p:spPr>
          <a:xfrm>
            <a:off x="4343400" y="228600"/>
            <a:ext cx="5032375" cy="2553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октября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юные танцоры из Ансамбля народного танца «Росинки»,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педагога дополнительного образования Рыболовлевой Юлии Александровны, открыли торжественное мероприятие, посвящённое Дню Учителя.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2319" name="Рисунок 14"/>
          <p:cNvPicPr>
            <a:picLocks noChangeAspect="1"/>
          </p:cNvPicPr>
          <p:nvPr/>
        </p:nvPicPr>
        <p:blipFill>
          <a:blip r:embed="rId4"/>
          <a:srcRect t="7829" b="14330"/>
          <a:stretch>
            <a:fillRect/>
          </a:stretch>
        </p:blipFill>
        <p:spPr>
          <a:xfrm>
            <a:off x="0" y="33338"/>
            <a:ext cx="4541838" cy="2652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2320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8" y="3276600"/>
            <a:ext cx="4767262" cy="358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2321" name="Прямоугольник 18"/>
          <p:cNvSpPr/>
          <p:nvPr/>
        </p:nvSpPr>
        <p:spPr>
          <a:xfrm>
            <a:off x="0" y="3733800"/>
            <a:ext cx="4343400" cy="2553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октября 2025 года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ДДТ ДО «Радуга талантов» участвовали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проведении концертной программы осенней ярмарки системы образования Агрызского муниципального района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«Город мастеров 2025»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5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4355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84356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57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58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59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6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6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62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63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64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484365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484366" name="Рисунок 1"/>
          <p:cNvPicPr>
            <a:picLocks noChangeAspect="1"/>
          </p:cNvPicPr>
          <p:nvPr/>
        </p:nvPicPr>
        <p:blipFill>
          <a:blip r:embed="rId4"/>
          <a:srcRect l="6589" t="28246" b="16792"/>
          <a:stretch>
            <a:fillRect/>
          </a:stretch>
        </p:blipFill>
        <p:spPr>
          <a:xfrm>
            <a:off x="28575" y="381000"/>
            <a:ext cx="4803775" cy="2514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4367" name="Объект 6"/>
          <p:cNvPicPr>
            <a:picLocks noChangeAspect="1"/>
          </p:cNvPicPr>
          <p:nvPr/>
        </p:nvPicPr>
        <p:blipFill>
          <a:blip r:embed="rId5"/>
          <a:srcRect l="4951" t="29089" r="7426"/>
          <a:stretch>
            <a:fillRect/>
          </a:stretch>
        </p:blipFill>
        <p:spPr>
          <a:xfrm>
            <a:off x="4929188" y="228600"/>
            <a:ext cx="4214812" cy="281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14400" y="4114800"/>
            <a:ext cx="72390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lang="ru-RU" altLang="x-none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октября 2025 г. Сотрудники ДДТ принимали участие в организации зонального  этапа республиканского профсоюзного марафона под названием «Коллективный договор. В чём сила?»</a:t>
            </a:r>
            <a:endParaRPr lang="ru-RU" altLang="x-none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7975" y="3909291"/>
            <a:ext cx="41550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8 ноября 2025 года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-apple-system"/>
              </a:rPr>
              <a:t>сотрудники Дома детского творчества посетили благотворительный концерт в поддержку военнослужащих СВО</a:t>
            </a:r>
            <a:endParaRPr lang="ru-RU" sz="2000" smtClean="0"/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673985" y="3260436"/>
            <a:ext cx="41550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11 ноября 2025 года</a:t>
            </a:r>
          </a:p>
          <a:p>
            <a:pPr algn="ctr"/>
            <a:r>
              <a:rPr lang="ru-RU" sz="1800" b="1">
                <a:solidFill>
                  <a:srgbClr val="002060"/>
                </a:solidFill>
                <a:latin typeface="-apple-system"/>
              </a:rPr>
              <a:t>директор ДДТ В.В.Федорова и заместитель директора Кощеева А.Н. принимали участие в Межрегиональном методическом семинаре по реализации естественнонаучной грамотности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«Естественнонаучная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и инженерная профориентационная грамотность как вектор успеха современного воспитанника, учащегося и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педагога»</a:t>
            </a:r>
            <a:endParaRPr lang="ru-RU" sz="1800" b="1">
              <a:solidFill>
                <a:srgbClr val="002060"/>
              </a:solidFill>
              <a:latin typeface="-apple-system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0585" y="617538"/>
            <a:ext cx="3972407" cy="266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90556" y="638886"/>
            <a:ext cx="3521874" cy="264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490875356"/>
      </p:ext>
    </p:extLst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65175" y="4374428"/>
            <a:ext cx="77329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14 ноября 2025 года</a:t>
            </a:r>
          </a:p>
          <a:p>
            <a:pPr algn="ctr"/>
            <a:r>
              <a:rPr lang="ru-RU" sz="1800" b="1">
                <a:solidFill>
                  <a:srgbClr val="002060"/>
                </a:solidFill>
                <a:latin typeface="-apple-system"/>
              </a:rPr>
              <a:t>заместитель директора Саттаров Ринас Габрахманович принял участие в районном семинаре "Вместе против экстремизма", проведённом в рамках социально значимого проекта "Платок мира", в целях реализации Комплексного плана противодействия идеологии терроризма в Российской Федерации на 2024-2028 годы</a:t>
            </a:r>
            <a:endParaRPr lang="ru-RU" sz="1800" smtClean="0"/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rcRect t="14533"/>
          <a:stretch>
            <a:fillRect/>
          </a:stretch>
        </p:blipFill>
        <p:spPr bwMode="auto">
          <a:xfrm>
            <a:off x="1610594" y="312737"/>
            <a:ext cx="6042100" cy="3873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393151051"/>
      </p:ext>
    </p:extLst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37"/>
            <a:ext cx="9144000" cy="685800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7975" y="4258313"/>
            <a:ext cx="39825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28 ноября 2025 года</a:t>
            </a:r>
          </a:p>
          <a:p>
            <a:pPr algn="ctr"/>
            <a:r>
              <a:rPr lang="ru-RU" sz="1400" b="1">
                <a:solidFill>
                  <a:srgbClr val="002060"/>
                </a:solidFill>
                <a:latin typeface="-apple-system"/>
              </a:rPr>
              <a:t>методист Осипова А.Л. и педагог дополнительного образования Зарипова Г.Н. участвовали с мастер-классом на выставке в РДК в рамках праздничного мероприятия, посвящённого Дню матери</a:t>
            </a:r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rcRect t="27488"/>
          <a:stretch>
            <a:fillRect/>
          </a:stretch>
        </p:blipFill>
        <p:spPr bwMode="auto">
          <a:xfrm>
            <a:off x="320448" y="465138"/>
            <a:ext cx="3859666" cy="373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412342" y="465137"/>
            <a:ext cx="45284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28 ноября </a:t>
            </a:r>
            <a:r>
              <a:rPr lang="ru-RU" sz="1400" b="1">
                <a:solidFill>
                  <a:srgbClr val="002060"/>
                </a:solidFill>
                <a:latin typeface="-apple-system"/>
              </a:rPr>
              <a:t>2025 </a:t>
            </a:r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года</a:t>
            </a:r>
          </a:p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педагоги-организаторы </a:t>
            </a:r>
            <a:r>
              <a:rPr lang="ru-RU" sz="1400" b="1" err="1">
                <a:solidFill>
                  <a:srgbClr val="002060"/>
                </a:solidFill>
                <a:latin typeface="-apple-system"/>
              </a:rPr>
              <a:t>Галимарданова Г.И. и </a:t>
            </a:r>
            <a:endParaRPr lang="ru-RU" sz="14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Молчанова </a:t>
            </a:r>
            <a:r>
              <a:rPr lang="ru-RU" sz="1400" b="1">
                <a:solidFill>
                  <a:srgbClr val="002060"/>
                </a:solidFill>
                <a:latin typeface="-apple-system"/>
              </a:rPr>
              <a:t>О.В. приняли участие в Республиканском практическом (обучающем) семинаре </a:t>
            </a:r>
            <a:endParaRPr lang="ru-RU" sz="14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«Современные </a:t>
            </a:r>
            <a:r>
              <a:rPr lang="ru-RU" sz="1400" b="1">
                <a:solidFill>
                  <a:srgbClr val="002060"/>
                </a:solidFill>
                <a:latin typeface="-apple-system"/>
              </a:rPr>
              <a:t>воспитательные практики. Новые форматы общения и </a:t>
            </a:r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взаимодействия» </a:t>
            </a:r>
          </a:p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в г. Н.Челны</a:t>
            </a:r>
            <a:r>
              <a:rPr lang="ru-RU" sz="1400" b="1">
                <a:solidFill>
                  <a:srgbClr val="002060"/>
                </a:solidFill>
                <a:latin typeface="-apple-system"/>
              </a:rPr>
              <a:t>.</a:t>
            </a:r>
            <a:endParaRPr lang="ru-RU" sz="1400" b="1" smtClean="0">
              <a:solidFill>
                <a:srgbClr val="002060"/>
              </a:solidFill>
              <a:latin typeface="-apple-system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10489" y="2630831"/>
            <a:ext cx="4330927" cy="325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1771779699"/>
      </p:ext>
    </p:extLst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27" y="7937"/>
            <a:ext cx="9144000" cy="685800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" y="3726616"/>
            <a:ext cx="46550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mtClean="0">
                <a:solidFill>
                  <a:srgbClr val="002060"/>
                </a:solidFill>
                <a:latin typeface="-apple-system"/>
              </a:rPr>
              <a:t>2 декабря 2025 года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-apple-system"/>
              </a:rPr>
              <a:t>сотрудники Дома детского творчества провели мероприятие </a:t>
            </a:r>
            <a:endParaRPr lang="ru-RU" sz="16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1600" b="1" smtClean="0">
                <a:solidFill>
                  <a:srgbClr val="002060"/>
                </a:solidFill>
                <a:latin typeface="-apple-system"/>
              </a:rPr>
              <a:t>"</a:t>
            </a:r>
            <a:r>
              <a:rPr lang="ru-RU" sz="1600" b="1">
                <a:solidFill>
                  <a:srgbClr val="002060"/>
                </a:solidFill>
                <a:latin typeface="-apple-system"/>
              </a:rPr>
              <a:t>В стране добрых сказок" для учащихся Агрызской школы-интернат для детей с ОВЗ в рамках Декады </a:t>
            </a:r>
            <a:r>
              <a:rPr lang="ru-RU" sz="1600" b="1" smtClean="0">
                <a:solidFill>
                  <a:srgbClr val="002060"/>
                </a:solidFill>
                <a:latin typeface="-apple-system"/>
              </a:rPr>
              <a:t>инвалидов, а так же </a:t>
            </a:r>
            <a:endParaRPr lang="ru-RU" sz="1600" b="1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1600" b="1" smtClean="0">
                <a:solidFill>
                  <a:srgbClr val="002060"/>
                </a:solidFill>
                <a:latin typeface="-apple-system"/>
              </a:rPr>
              <a:t>мастер-классы </a:t>
            </a:r>
            <a:r>
              <a:rPr lang="ru-RU" sz="1600" b="1">
                <a:solidFill>
                  <a:srgbClr val="002060"/>
                </a:solidFill>
                <a:latin typeface="-apple-system"/>
              </a:rPr>
              <a:t>по робототехнике, английскому языку, </a:t>
            </a:r>
            <a:endParaRPr lang="ru-RU" sz="16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1600" b="1" smtClean="0">
                <a:solidFill>
                  <a:srgbClr val="002060"/>
                </a:solidFill>
                <a:latin typeface="-apple-system"/>
              </a:rPr>
              <a:t>спортивной </a:t>
            </a:r>
            <a:r>
              <a:rPr lang="ru-RU" sz="1600" b="1">
                <a:solidFill>
                  <a:srgbClr val="002060"/>
                </a:solidFill>
                <a:latin typeface="-apple-system"/>
              </a:rPr>
              <a:t>аэробике, </a:t>
            </a:r>
            <a:r>
              <a:rPr lang="ru-RU" sz="1600" b="1" smtClean="0">
                <a:solidFill>
                  <a:srgbClr val="002060"/>
                </a:solidFill>
                <a:latin typeface="-apple-system"/>
              </a:rPr>
              <a:t>рукопашному </a:t>
            </a:r>
            <a:r>
              <a:rPr lang="ru-RU" sz="1600" b="1">
                <a:solidFill>
                  <a:srgbClr val="002060"/>
                </a:solidFill>
                <a:latin typeface="-apple-system"/>
              </a:rPr>
              <a:t>бою и картингу.</a:t>
            </a:r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flipH="1">
            <a:off x="13261973" y="-6385606"/>
            <a:ext cx="9947125" cy="746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7175" y="312736"/>
            <a:ext cx="4304998" cy="3228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764466" y="769937"/>
            <a:ext cx="40892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>
                <a:solidFill>
                  <a:srgbClr val="002060"/>
                </a:solidFill>
                <a:latin typeface="-apple-system"/>
              </a:rPr>
              <a:t>5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 декабря 2025 года</a:t>
            </a: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в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рамках Декады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инвалидов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в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Доме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детского творчества прошло мероприятие для учащихся группы </a:t>
            </a:r>
            <a:endParaRPr lang="ru-RU" sz="18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«Арт-инклюзия»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МБУ ДО ДДТ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«Радуга талантов».</a:t>
            </a:r>
            <a:r>
              <a:rPr lang="ru-RU" b="1" smtClean="0">
                <a:solidFill>
                  <a:srgbClr val="002060"/>
                </a:solidFill>
                <a:latin typeface="-apple-system"/>
              </a:rPr>
              <a:t> </a:t>
            </a:r>
            <a:endParaRPr lang="ru-RU" b="1">
              <a:solidFill>
                <a:srgbClr val="002060"/>
              </a:solidFill>
              <a:latin typeface="-apple-system"/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55004" y="3111839"/>
            <a:ext cx="4230462" cy="317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1991939646"/>
      </p:ext>
    </p:extLst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90948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2910" y="285728"/>
            <a:ext cx="42139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latin typeface="-apple-system"/>
              </a:rPr>
              <a:t>9</a:t>
            </a:r>
            <a:r>
              <a:rPr lang="ru-RU" b="1" smtClean="0">
                <a:solidFill>
                  <a:srgbClr val="002060"/>
                </a:solidFill>
                <a:latin typeface="-apple-system"/>
              </a:rPr>
              <a:t> декабря 2025 года</a:t>
            </a:r>
          </a:p>
          <a:p>
            <a:pPr algn="ctr"/>
            <a:r>
              <a:rPr lang="ru-RU" b="1">
                <a:solidFill>
                  <a:srgbClr val="002060"/>
                </a:solidFill>
                <a:latin typeface="-apple-system"/>
              </a:rPr>
              <a:t>заместители директора Саттаров Р.Г. и Кощеева А.Н. принимали участие в акции Памяти, посвящённой Дню Героев Отечества</a:t>
            </a:r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flipH="1">
            <a:off x="13261973" y="-6385606"/>
            <a:ext cx="9947125" cy="746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054752" y="3934123"/>
            <a:ext cx="408924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20 декабря </a:t>
            </a:r>
            <a:r>
              <a:rPr lang="ru-RU" sz="2000" b="1">
                <a:solidFill>
                  <a:srgbClr val="002060"/>
                </a:solidFill>
                <a:latin typeface="-apple-system"/>
              </a:rPr>
              <a:t>2025 года </a:t>
            </a:r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сотрудники Дома детского творчества принимали участие в отправке предновогоднего гуманитарного груза для наших земляков-военнослужащих СВО</a:t>
            </a:r>
          </a:p>
          <a:p>
            <a:pPr algn="ctr"/>
            <a:endParaRPr lang="ru-RU" b="1" smtClean="0">
              <a:solidFill>
                <a:srgbClr val="002060"/>
              </a:solidFill>
              <a:latin typeface="-apple-system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rcRect b="34208"/>
          <a:stretch>
            <a:fillRect/>
          </a:stretch>
        </p:blipFill>
        <p:spPr bwMode="auto">
          <a:xfrm>
            <a:off x="5068110" y="298019"/>
            <a:ext cx="3733634" cy="3273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sun9-29.userapi.com/s/v1/ig2/ReeeI-SNqA4udP1RN_f4UcIxeqy8BKnV0eD1jWSC7BoJAKfTsRw-M3v0gy0Q7-jHGlnDoywT5SLmPHXiagjUTOqp.jpg?quality=95&amp;as=32x21,48x32,72x47,108x71,160x105,240x158,360x237,480x316,540x355,640x421,720x474,1080x711,1280x842,1440x948,2560x1685&amp;from=bu&amp;cs=2560x0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01558" y="3610184"/>
            <a:ext cx="4579667" cy="3014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313898178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" y="152400"/>
          <a:ext cx="8839200" cy="5488996"/>
        </p:xfrm>
        <a:graphic>
          <a:graphicData uri="http://schemas.openxmlformats.org/drawingml/2006/table">
            <a:tbl>
              <a:tblPr/>
              <a:tblGrid>
                <a:gridCol w="5864792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0"/>
                    </a:ext>
                  </a:extLst>
                </a:gridCol>
                <a:gridCol w="1221808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2"/>
                    </a:ext>
                  </a:extLst>
                </a:gridCol>
              </a:tblGrid>
              <a:tr h="30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Хозяйственные </a:t>
                      </a:r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товары, канцелярские товары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109015,00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0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"Фактор плюс" (хозтовары-моющие средства)</a:t>
                      </a: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20.05.2025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7350,00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1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"Фактор плюс"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(хозтовары)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20.05.2025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8645,00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2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«Куантасервис"  (канцтовары)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19.05.2025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3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Боталова И.В.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(леска для тримера)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20.05.2025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4400,00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4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</a:t>
                      </a:r>
                      <a:r>
                        <a:rPr lang="ru-RU" sz="1200" b="0" i="0" u="none" strike="noStrike" err="1" smtClean="0">
                          <a:solidFill>
                            <a:srgbClr val="000000"/>
                          </a:solidFill>
                          <a:latin typeface="Calibri"/>
                        </a:rPr>
                        <a:t>Хазеева И.М.. (рассада)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23.06.2025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23175,00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5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Боталова И.В.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(вывеска)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25.08.2025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2450,00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6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ИП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Боталова И.В.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(сабантуй)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23.06.2025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26700,00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7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ИП Айзатуллин А.А. (бумага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офисная)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28.03.2025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20295,00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8"/>
                  </a:ext>
                </a:extLst>
              </a:tr>
              <a:tr h="30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Ремонт оргтехники, заправка картриджей</a:t>
                      </a: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30000,00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3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Плешачков А.В.-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(ремонт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оргтехники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24.03.2025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15000,00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4"/>
                  </a:ext>
                </a:extLst>
              </a:tr>
              <a:tr h="220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Потапова Л.З.   (заправка карттриджей)</a:t>
                      </a: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24.03.2025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15000,00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6"/>
                  </a:ext>
                </a:extLst>
              </a:tr>
              <a:tr h="30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Прочие расходы</a:t>
                      </a: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836332,33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7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Рыболовлева Ю.А.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(баннер)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18.02.2025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8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Рыболовлева Ю.А.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(подарочный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сертификат Росинки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21.10.2025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19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ИП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Рыболовлева Ю.А.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(кубки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медали для рукопашного боя)</a:t>
                      </a: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18.02.2025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79750,00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0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ИП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Рыболовлева Ю.А. (театральные костюмы)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29.12.2025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86000,00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1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err="1" smtClean="0">
                          <a:solidFill>
                            <a:srgbClr val="000000"/>
                          </a:solidFill>
                          <a:latin typeface="Calibri"/>
                        </a:rPr>
                        <a:t>Татнефтепродукт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(ГСМ бензин АИ 92)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31.03.2025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64982,36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2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Омельчук Е.Г. (покрышки для картинга)</a:t>
                      </a: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17.03.2025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109100,00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3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ИП Волкова Е.В. (баннер)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17.03.2025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4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ИП Волкова Е.В. (баннер)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20.03.2025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8700,00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5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ООО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«Центр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развития закупок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" 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(обучение по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44-фз)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17.06.2025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6200,00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6"/>
                  </a:ext>
                </a:extLst>
              </a:tr>
              <a:tr h="209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ООО "Центр качества" (СОУТ)</a:t>
                      </a: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16.06.2025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3600,00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7"/>
                  </a:ext>
                </a:extLst>
              </a:tr>
              <a:tr h="220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ИП Исаков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А.С. (подарочные сертификаты САЙЯР)</a:t>
                      </a:r>
                    </a:p>
                    <a:p>
                      <a:pPr algn="l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ДНС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Ритейл (подарочные сретификаты САЙЯР)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28.03.2025</a:t>
                      </a:r>
                    </a:p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20.06.2025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300000,00</a:t>
                      </a:r>
                    </a:p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120000,00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2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27" y="0"/>
            <a:ext cx="9144000" cy="690948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712069" y="403529"/>
            <a:ext cx="63035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19, 22 и 24 декабря </a:t>
            </a:r>
            <a:r>
              <a:rPr lang="ru-RU" sz="1400" b="1">
                <a:solidFill>
                  <a:srgbClr val="002060"/>
                </a:solidFill>
                <a:latin typeface="-apple-system"/>
              </a:rPr>
              <a:t>2025 года прошли </a:t>
            </a:r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ёлки </a:t>
            </a:r>
            <a:r>
              <a:rPr lang="ru-RU" sz="1400" b="1">
                <a:solidFill>
                  <a:srgbClr val="002060"/>
                </a:solidFill>
                <a:latin typeface="-apple-system"/>
              </a:rPr>
              <a:t>для учащихся групп дополнительного </a:t>
            </a:r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образования Дома детского творчества </a:t>
            </a:r>
          </a:p>
          <a:p>
            <a:pPr algn="ctr"/>
            <a:r>
              <a:rPr lang="ru-RU" sz="1400" b="1" smtClean="0">
                <a:solidFill>
                  <a:srgbClr val="002060"/>
                </a:solidFill>
                <a:latin typeface="-apple-system"/>
              </a:rPr>
              <a:t>«Радуга талантов»</a:t>
            </a:r>
          </a:p>
          <a:p>
            <a:pPr algn="ctr"/>
            <a:endParaRPr lang="ru-RU" sz="1400" b="1" smtClean="0">
              <a:solidFill>
                <a:srgbClr val="002060"/>
              </a:solidFill>
              <a:latin typeface="-apple-system"/>
            </a:endParaRPr>
          </a:p>
        </p:txBody>
      </p:sp>
      <p:pic>
        <p:nvPicPr>
          <p:cNvPr id="105476" name="Picture 4" descr="https://sun9-65.userapi.com/s/v1/ig2/qMBtroygju0kpOxyjMc-Lmt3Mbk6Se2wjolcsTgCi3I8ogeoncJK8Ivbs6MNAoFpbGutJ0bfHQ8saKqyDFimYMuz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729484" y="1368609"/>
            <a:ext cx="4011784" cy="3008838"/>
          </a:xfrm>
          <a:prstGeom prst="rect">
            <a:avLst/>
          </a:prstGeom>
          <a:noFill/>
        </p:spPr>
      </p:pic>
      <p:pic>
        <p:nvPicPr>
          <p:cNvPr id="105474" name="Picture 2" descr="https://sun9-43.userapi.com/s/v1/ig2/E2_2-DBUKKpcE4Y3f6-hFpp4m-oTna3rnkjrMWU20yUfzHH_QQkrmra5VoUDK6m4WCH7dh7jcixc9vL4zSpqiHVE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980560" y="4056434"/>
            <a:ext cx="3540867" cy="2655651"/>
          </a:xfrm>
          <a:prstGeom prst="rect">
            <a:avLst/>
          </a:prstGeom>
          <a:noFill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87942" y="4054337"/>
            <a:ext cx="3540868" cy="265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3138981784"/>
      </p:ext>
    </p:extLst>
  </p:cSld>
  <p:clrMapOvr>
    <a:masterClrMapping/>
  </p:clrMapOvr>
  <p:transition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28" y="0"/>
            <a:ext cx="9153827" cy="690948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69975" y="466769"/>
            <a:ext cx="675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В декабре 2025 года</a:t>
            </a: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сотрудники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ДДТ «Радуга талантов» дружно вышли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для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создания снежных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фигур для украшения в центрального парка города  и территории ДДТ «Радуга талантов»</a:t>
            </a:r>
            <a:endParaRPr lang="ru-RU" sz="1800" b="1">
              <a:solidFill>
                <a:srgbClr val="002060"/>
              </a:solidFill>
              <a:latin typeface="-apple-system"/>
            </a:endParaRPr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29516" y="1994158"/>
            <a:ext cx="2811361" cy="3426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sun9-64.userapi.com/s/v1/ig2/RE23pqTBWfpvdZIn6-UpsXfqxd9Y8rm2iMhr0m0-US7eqEYhDcvaUdAtP95tB85qJZeccvnRwS1mXcId6pgk5ySZ.jpg?quality=95&amp;as=32x43,48x64,72x96,108x144,160x213,240x320,360x480,480x640,540x720,640x853,720x960,744x992&amp;from=bu&amp;cs=744x0"/>
          <p:cNvPicPr>
            <a:picLocks noChangeAspect="1" noChangeArrowheads="1"/>
          </p:cNvPicPr>
          <p:nvPr/>
        </p:nvPicPr>
        <p:blipFill>
          <a:blip r:embed="rId5"/>
          <a:srcRect l="7697" r="20570" b="17549"/>
          <a:stretch>
            <a:fillRect/>
          </a:stretch>
        </p:blipFill>
        <p:spPr bwMode="auto">
          <a:xfrm>
            <a:off x="6177064" y="1750979"/>
            <a:ext cx="2681412" cy="4109390"/>
          </a:xfrm>
          <a:prstGeom prst="rect">
            <a:avLst/>
          </a:prstGeom>
          <a:noFill/>
        </p:spPr>
      </p:pic>
      <p:pic>
        <p:nvPicPr>
          <p:cNvPr id="4100" name="Picture 4" descr="https://sun9-31.userapi.com/s/v1/ig2/7yFaGblQKM5vFRRBI6BsoP-tPdssrrDHL-QH4slrp-0Vwl6nxSLtsXiuO43nXac7nx_pYbStubYtbAjwnyZWjq5T.jpg?quality=95&amp;as=32x43,48x64,72x96,108x144,160x213,240x320,360x480,480x640,540x720,640x853,720x960,744x992&amp;from=bu&amp;cs=744x0"/>
          <p:cNvPicPr>
            <a:picLocks noChangeAspect="1" noChangeArrowheads="1"/>
          </p:cNvPicPr>
          <p:nvPr/>
        </p:nvPicPr>
        <p:blipFill>
          <a:blip r:embed="rId6"/>
          <a:srcRect l="13541" t="7051" r="13558" b="14320"/>
          <a:stretch>
            <a:fillRect/>
          </a:stretch>
        </p:blipFill>
        <p:spPr bwMode="auto">
          <a:xfrm>
            <a:off x="251308" y="1799617"/>
            <a:ext cx="2822632" cy="4059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22382197"/>
      </p:ext>
    </p:extLst>
  </p:cSld>
  <p:clrMapOvr>
    <a:masterClrMapping/>
  </p:clrMapOvr>
  <p:transition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28" y="0"/>
            <a:ext cx="9153827" cy="690948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71538" y="500042"/>
            <a:ext cx="6753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22 декабря 2025 года</a:t>
            </a: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сотрудники Дома детского творчества "Радуга талантов" и детских садов города Агрыз приняли участие в открытии новогодней ёлки в ростовых костюмах на центральной площади города.</a:t>
            </a:r>
            <a:endParaRPr lang="ru-RU" sz="1800" b="1">
              <a:solidFill>
                <a:srgbClr val="002060"/>
              </a:solidFill>
              <a:latin typeface="-apple-system"/>
            </a:endParaRPr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26" name="Picture 2" descr="https://sun9-8.userapi.com/s/v1/ig2/albLxwH08CnIdC_YlpLisID_C220wGy46m7M1ucEilWBk7SDt4uwlYZ0jSpl7uydoGcBIHUkaOqgLIEmmKhWZnUC.jpg?quality=95&amp;as=32x14,48x21,72x32,108x48,160x71,240x106,360x159,480x213,540x239,640x283,720x319,1080x478,1280x567,1440x638,2560x1134&amp;from=bu&amp;cs=2560x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6382" y="2361228"/>
            <a:ext cx="8262870" cy="3660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22382197"/>
      </p:ext>
    </p:extLst>
  </p:cSld>
  <p:clrMapOvr>
    <a:masterClrMapping/>
  </p:clrMapOvr>
  <p:transition/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28" y="0"/>
            <a:ext cx="9153827" cy="690948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83984" y="4766395"/>
            <a:ext cx="6753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25 декабря 2025 года</a:t>
            </a: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сотрудники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ДДТ «Радуга талантов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» участвовали в организации и проведении новогоднего представления для детей-инвалидов, из семей СОП, приемных, опекунских, малообеспеченных  </a:t>
            </a: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и из семей участников СВО.</a:t>
            </a:r>
            <a:endParaRPr lang="ru-RU" sz="1800" b="1">
              <a:solidFill>
                <a:srgbClr val="002060"/>
              </a:solidFill>
              <a:latin typeface="-apple-system"/>
            </a:endParaRPr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sun9-8.userapi.com/s/v1/ig2/l2xARNdLIKNgiAavIreAnmAx_tef_Pw8ALlvdIiTydqAjqPu5r5X29TpapJBFdM0QkKVU5e2DCqj-VSCdgfG7U-V.jpg?quality=95&amp;as=32x43,48x64,72x96,108x143,160x213,240x319,360x478,480x638,540x717,640x850,720x957,1080x1435,1280x1700,1440x1913,1927x2560&amp;from=bu&amp;cs=1927x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flipH="1">
            <a:off x="299743" y="350195"/>
            <a:ext cx="3231396" cy="4292878"/>
          </a:xfrm>
          <a:prstGeom prst="rect">
            <a:avLst/>
          </a:prstGeom>
          <a:noFill/>
        </p:spPr>
      </p:pic>
      <p:pic>
        <p:nvPicPr>
          <p:cNvPr id="2052" name="Picture 4" descr="https://sun9-13.userapi.com/s/v1/ig2/HqwSJ5boeOlT_0gnx_y8XkkpramgJmRwVfoiIm_wFLXypK8s281ojg83JXw6MLvbd2B5hV6YxJ8o5iSsDzFtCY7X.jpg?quality=95&amp;as=32x24,48x36,72x54,108x81,160x120,240x181,360x271,480x361,540x406,640x482,720x542,1080x813,1280x963,1440x1084,2560x1927&amp;from=bu&amp;cs=2560x0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844759" y="690593"/>
            <a:ext cx="4962563" cy="37354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22382197"/>
      </p:ext>
    </p:extLst>
  </p:cSld>
  <p:clrMapOvr>
    <a:masterClrMapping/>
  </p:clrMapOvr>
  <p:transition/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402" name="Picture 4" descr="C:\Users\victo\Desktop\презентация\_92695-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6803" name="Содержимое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9530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Участие в конкурсах педагогического мастерства.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Участие в грантах педагогов дополнительного образования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Участие  в республиканских конкурсах по направленностям.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Использование в образовательном процессе новых педагогических и ИКТ-(информационно-коммуникационных) технологий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Публикация педагогического опыта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6.Обновление содержания деятельности и развития  учреждения.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7.Увеличение доли авторских образовательных программ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9. Увеличение числа  штатных педагогов дополнительного образования.</a:t>
            </a: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r>
              <a:rPr kumimoji="0" lang="ru-RU" alt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10. Развитие МТБ по адресам мест осуществления образовательной деятельности, в том числе за счет развития платных услуг.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altLang="ru-RU" sz="18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endParaRPr kumimoji="0" lang="ru-RU" altLang="ru-RU" sz="18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Char char=""/>
              <a:defRPr/>
            </a:pPr>
            <a:endParaRPr kumimoji="0" lang="ru-RU" alt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838200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ПЕРСПЕКТИВЫ</a:t>
            </a:r>
          </a:p>
        </p:txBody>
      </p:sp>
    </p:spTree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06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Прямоугольник 1"/>
          <p:cNvSpPr/>
          <p:nvPr/>
        </p:nvSpPr>
        <p:spPr>
          <a:xfrm>
            <a:off x="304800" y="228600"/>
            <a:ext cx="8621713" cy="50260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2000" b="1" u="sng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 по хозяйственной деятельности :   </a:t>
            </a:r>
            <a:endParaRPr lang="ru-RU" sz="2000">
              <a:solidFill>
                <a:srgbClr val="FF0000"/>
              </a:solidFill>
              <a:latin typeface="Times New Roman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1.Соблюдение требований по безопасности 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необходимость установки стационарного металлодетектора и бронирование окон первого этажа;  </a:t>
            </a: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2.Содержание здания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замена изношенных кранов и смесителей, дверных ручек.</a:t>
            </a: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оргтехники: ноутбуков и принтеров 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(приобретенная в 2017 году оргтехника износилась и морально устарела, в большинстве случаев ремонт нецелесообразен или отсутствуют запчасти)</a:t>
            </a: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Картинг: 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связи с ростом цен в 3-4 раза по сравнению с 2018 г. </a:t>
            </a: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расходные материалы (ГСМ, моторное масло, покрышки) и запасные части, а также износ техники, привело к сокращению численности с 95 до 65 </a:t>
            </a:r>
            <a:r>
              <a:rPr lang="ru-RU" sz="180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обучающихся, 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же дорожное покрытие на картинговой площадке изношено и требует ремонта;</a:t>
            </a: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Робототехника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требуется замена изношенного и устаревшего учебного оборудования по робототехнике и   3-Д моделированию  (3-Д принтер);</a:t>
            </a: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Хореография </a:t>
            </a:r>
            <a:r>
              <a:rPr lang="ru-RU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-приобретение танцевальных костюмов и танцевальной обуви.</a:t>
            </a:r>
          </a:p>
          <a:p>
            <a:pPr eaLnBrk="1" fontAlgn="auto" hangingPunct="1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825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152400"/>
          <a:ext cx="8458200" cy="1466852"/>
        </p:xfrm>
        <a:graphic>
          <a:graphicData uri="http://schemas.openxmlformats.org/drawingml/2006/table">
            <a:tbl>
              <a:tblPr/>
              <a:tblGrid>
                <a:gridCol w="5611998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0"/>
                    </a:ext>
                  </a:extLst>
                </a:gridCol>
                <a:gridCol w="1246002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20002"/>
                    </a:ext>
                  </a:extLst>
                </a:gridCol>
              </a:tblGrid>
              <a:tr h="3867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ВНЕБЮДЖЕТ</a:t>
                      </a:r>
                    </a:p>
                  </a:txBody>
                  <a:tcPr marL="8467" marR="8467" marT="84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115990,00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</a:t>
                      </a:r>
                      <a:r>
                        <a:rPr lang="ru-RU" sz="1200" b="0" i="0" u="none" strike="noStrike" err="1" smtClean="0">
                          <a:solidFill>
                            <a:srgbClr val="000000"/>
                          </a:solidFill>
                          <a:latin typeface="Calibri"/>
                        </a:rPr>
                        <a:t>Култашев</a:t>
                      </a:r>
                      <a:r>
                        <a:rPr lang="ru-RU" sz="1200" b="0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 С.В.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.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(запчасти)</a:t>
                      </a:r>
                    </a:p>
                  </a:txBody>
                  <a:tcPr marL="8467" marR="8467" marT="84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16.07.2025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28300,00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</a:t>
                      </a:r>
                      <a:r>
                        <a:rPr lang="ru-RU" sz="1200" b="0" i="0" u="none" strike="noStrike" err="1" smtClean="0">
                          <a:solidFill>
                            <a:srgbClr val="000000"/>
                          </a:solidFill>
                          <a:latin typeface="Calibri"/>
                        </a:rPr>
                        <a:t>Култашев С.В.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(запчасти)</a:t>
                      </a:r>
                    </a:p>
                  </a:txBody>
                  <a:tcPr marL="8467" marR="8467" marT="84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25.11.2025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37220,00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Култашев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С.В. (запчасти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8467" marR="8467" marT="84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09.12.2025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25800,00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3"/>
                  </a:ext>
                </a:extLst>
              </a:tr>
              <a:tr h="28003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ИП Култашев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С.В. (запчасти)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15.04.2025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24670,00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67" marR="8467" marT="84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-635" y="635"/>
            <a:ext cx="9144635" cy="685736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>
            <a:normAutofit fontScale="97500"/>
          </a:bodyPr>
          <a:lstStyle/>
          <a:p>
            <a:pPr marL="265430" marR="0" lvl="0" indent="-26543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Обеспечение безопасности детей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1.Ведутся  «</a:t>
            </a:r>
            <a:r>
              <a:rPr kumimoji="0" lang="ru-RU" sz="24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Журналы инструктажа </a:t>
            </a: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учащихся»,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«Журналы по ТБ,ПБ и ОТ»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2.Оформлен </a:t>
            </a:r>
            <a:r>
              <a:rPr kumimoji="0" lang="ru-RU" sz="24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стенд «Антитеррор</a:t>
            </a: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Решением Педагогического совета №1 от 15.09.2017 г принят Локальный акт-Положение « </a:t>
            </a:r>
            <a:r>
              <a:rPr kumimoji="0" lang="ru-RU" sz="24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 организации пропускного режима»</a:t>
            </a:r>
            <a:endParaRPr kumimoji="0" lang="ru-RU" sz="24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Данное положение разработано в  целях обеспечения безопасности обучающихся, работников, сохранности имущества, предупреждения террористических актов.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Участники соревнований допускаются к соревнованиям на основании </a:t>
            </a:r>
            <a:r>
              <a:rPr kumimoji="0" lang="ru-RU" sz="24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заявочного листа</a:t>
            </a: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подписанного руководителем, педагогом дополнительного образования и обязательно врачом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</a:t>
            </a:r>
            <a:r>
              <a:rPr kumimoji="0" lang="ru-RU" sz="24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Соглашение  о принятии профилактических мер по предотвращению возникновения угрозы жизни и здоровья обучающихся,во время следования в и из ОО </a:t>
            </a: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между образовательной организацией и родителями учащихся </a:t>
            </a:r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304915"/>
            <a:ext cx="6858000" cy="446810"/>
          </a:xfrm>
        </p:spPr>
        <p:txBody>
          <a:bodyPr>
            <a:normAutofit fontScale="90000"/>
          </a:bodyPr>
          <a:lstStyle/>
          <a:p>
            <a:r>
              <a:rPr lang="ru-RU" sz="2700" b="1" smtClean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по безопасности </a:t>
            </a:r>
            <a:br>
              <a:rPr lang="ru-RU" sz="2700" b="1" smtClean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smtClean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ДДТ «Радуга талантов»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9775" y="1219200"/>
            <a:ext cx="8181975" cy="4031615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дорожной безопасности образовательной организации МБУ ДО ДДТ «Радуга талантов» от 30.08.2024</a:t>
            </a:r>
          </a:p>
          <a:p>
            <a:pPr marL="457200" indent="-457200" algn="l">
              <a:buAutoNum type="arabicPeriod"/>
            </a:pP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 доступности </a:t>
            </a:r>
            <a:r>
              <a:rPr lang="ru-RU" sz="2000" b="1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инвалидов и </a:t>
            </a: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других маломобильных </a:t>
            </a:r>
            <a:r>
              <a:rPr lang="ru-RU" sz="2000" b="1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 населения </a:t>
            </a: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действующих </a:t>
            </a:r>
            <a:r>
              <a:rPr lang="ru-RU" sz="2000" b="1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объектов социальной, транспортной и инженерной инфраструктуры, </a:t>
            </a: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жилых </a:t>
            </a:r>
            <a:r>
              <a:rPr lang="ru-RU" sz="2000" b="1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домов и внутридомовых территорий </a:t>
            </a: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30.08.2024</a:t>
            </a:r>
            <a:endParaRPr lang="ru-RU" sz="2000" b="1">
              <a:solidFill>
                <a:srgbClr val="001C92"/>
              </a:solidFill>
              <a:uFillTx/>
              <a:latin typeface="Times New Roman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 безопасности МБУ ДО ДДТ</a:t>
            </a:r>
            <a:r>
              <a:rPr lang="ru-RU" sz="2000" b="1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«Радуга талантов» </a:t>
            </a: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30.11.2024</a:t>
            </a:r>
          </a:p>
          <a:p>
            <a:pPr marL="457200" indent="-457200" algn="l">
              <a:buAutoNum type="arabicPeriod"/>
            </a:pP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энергосбережения и повышения энергетической эффективности МБУ ДО ДДТ «Радуга талантов» </a:t>
            </a:r>
          </a:p>
          <a:p>
            <a:pPr marL="457200" indent="-457200" algn="l">
              <a:buAutoNum type="arabicPeriod"/>
            </a:pP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 обеспечения готовности к отопительному периоду МБУ ДО ДДТ «Радуга талантов» на 2025/2026 гг.</a:t>
            </a:r>
            <a:endParaRPr lang="ru-RU" sz="2000" b="1" smtClean="0">
              <a:solidFill>
                <a:srgbClr val="001C92"/>
              </a:solidFill>
              <a:uFillTx/>
              <a:latin typeface="Times New Roman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r>
              <a:rPr lang="ru-RU" sz="2000" b="1" smtClean="0">
                <a:solidFill>
                  <a:srgbClr val="001C92"/>
                </a:solidFill>
                <a:uFillTx/>
                <a:latin typeface="Times New Roman" pitchFamily="18" charset="0"/>
                <a:cs typeface="Times New Roman" panose="02020603050405020304" pitchFamily="18" charset="0"/>
              </a:rPr>
              <a:t>Паспорт отходов </a:t>
            </a:r>
            <a:r>
              <a:rPr lang="en-US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I-IV </a:t>
            </a:r>
            <a:r>
              <a:rPr lang="ru-RU" sz="2000" b="1" smtClean="0">
                <a:solidFill>
                  <a:srgbClr val="001C92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опасности МБУ ДО ДДТ «Радуга талантов»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354" name="Picture 3" descr="C:\Users\victo\Desktop\презентация\krasivie-fony-dlya-prezentacii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971800"/>
            <a:ext cx="8763000" cy="3763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>
            <a:normAutofit fontScale="87500" lnSpcReduction="20000"/>
          </a:bodyPr>
          <a:lstStyle/>
          <a:p>
            <a:pPr marL="265430" marR="0" lvl="0" indent="-26543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1" u="sng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Характеристика  педагогических кадров</a:t>
            </a:r>
            <a:endParaRPr kumimoji="0" 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Почетный работник воспитания и просвещения - 3   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Нагрудный знак «За заслуги в образовании» РТ – 10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Знак отличия «Отличник сферы образования и науки РТ» - 2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Нагрудный знак «Яшь м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ө</a:t>
            </a:r>
            <a:r>
              <a:rPr kumimoji="0" lang="ru-RU" sz="2400" b="1" i="0" u="none" strike="noStrike" kern="1200" cap="none" spc="0" normalizeH="0" baseline="0" noProof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галлим» РТ – 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endParaRPr kumimoji="0" lang="ru-RU" sz="24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Знак отличия «Почетный наставник» РТ - 6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Почетная грамота Министерства просвещения РФ - 5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Почетная грамота МО и Н РТ- 16</a:t>
            </a: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Высшая и 1 категория - 59  (70 %)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Имеют высшее профессиональное образование - 78 (93,8 %)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Молодые специалисты-2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" y="152400"/>
          <a:ext cx="8763000" cy="2681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/>
                <a:gridCol w="2362200"/>
                <a:gridCol w="1905000"/>
              </a:tblGrid>
              <a:tr h="365675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2024-2025 уч.год</a:t>
                      </a:r>
                      <a:endParaRPr lang="ru-RU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2025-2026 уч.год</a:t>
                      </a:r>
                      <a:endParaRPr lang="ru-RU" sz="1800"/>
                    </a:p>
                  </a:txBody>
                  <a:tcPr marT="45700" marB="45700"/>
                </a:tc>
              </a:tr>
              <a:tr h="365675">
                <a:tc>
                  <a:txBody>
                    <a:bodyPr/>
                    <a:lstStyle/>
                    <a:p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Количество сотрудников, </a:t>
                      </a:r>
                      <a:r>
                        <a:rPr lang="ru-RU" sz="1800" b="1" i="1" smtClean="0"/>
                        <a:t>всего</a:t>
                      </a:r>
                      <a:r>
                        <a:rPr lang="en-US" sz="1800" b="1" i="1" smtClean="0"/>
                        <a:t> </a:t>
                      </a:r>
                      <a:endParaRPr lang="ru-RU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rgbClr val="FF0000"/>
                          </a:solidFill>
                        </a:rPr>
                        <a:t>96</a:t>
                      </a:r>
                      <a:endParaRPr lang="ru-RU" sz="1800">
                        <a:solidFill>
                          <a:srgbClr val="FF0000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rgbClr val="FF0000"/>
                          </a:solidFill>
                        </a:rPr>
                        <a:t>96</a:t>
                      </a:r>
                      <a:endParaRPr lang="ru-RU" sz="1800" b="1" i="1">
                        <a:solidFill>
                          <a:srgbClr val="FF0000"/>
                        </a:solidFill>
                      </a:endParaRPr>
                    </a:p>
                  </a:txBody>
                  <a:tcPr marT="45700" marB="45700"/>
                </a:tc>
              </a:tr>
              <a:tr h="365675">
                <a:tc>
                  <a:txBody>
                    <a:bodyPr/>
                    <a:lstStyle/>
                    <a:p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Педагогических работников, всего</a:t>
                      </a:r>
                      <a:endParaRPr lang="ru-RU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ru-RU" sz="1800" b="1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</a:tr>
              <a:tr h="365675">
                <a:tc>
                  <a:txBody>
                    <a:bodyPr/>
                    <a:lstStyle/>
                    <a:p>
                      <a:pPr marL="265430" indent="-265430" eaLnBrk="1" fontAlgn="auto" hangingPunct="1">
                        <a:spcAft>
                          <a:spcPct val="0"/>
                        </a:spcAft>
                        <a:buFont typeface="Wingdings 2" panose="05020102010507070707"/>
                        <a:buNone/>
                        <a:defRPr/>
                      </a:pPr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из них:</a:t>
                      </a:r>
                      <a:r>
                        <a:rPr lang="ru-RU" sz="1800" b="1" i="1" baseline="0" smtClean="0">
                          <a:solidFill>
                            <a:srgbClr val="003300"/>
                          </a:solidFill>
                        </a:rPr>
                        <a:t> </a:t>
                      </a:r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основных</a:t>
                      </a:r>
                      <a:r>
                        <a:rPr lang="en-US" sz="1800" b="1" i="1" smtClean="0">
                          <a:solidFill>
                            <a:srgbClr val="003300"/>
                          </a:solidFill>
                        </a:rPr>
                        <a:t> </a:t>
                      </a:r>
                      <a:endParaRPr lang="ru-RU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</a:tr>
              <a:tr h="365675">
                <a:tc>
                  <a:txBody>
                    <a:bodyPr/>
                    <a:lstStyle/>
                    <a:p>
                      <a:pPr marL="265430" indent="-265430" eaLnBrk="1" fontAlgn="auto" hangingPunct="1">
                        <a:spcAft>
                          <a:spcPct val="0"/>
                        </a:spcAft>
                        <a:buFont typeface="Wingdings 2" panose="05020102010507070707"/>
                        <a:buNone/>
                        <a:defRPr/>
                      </a:pPr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совместителей</a:t>
                      </a:r>
                      <a:endParaRPr lang="ru-RU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</a:tr>
              <a:tr h="365675">
                <a:tc>
                  <a:txBody>
                    <a:bodyPr/>
                    <a:lstStyle/>
                    <a:p>
                      <a:pPr marL="265430" indent="-265430" eaLnBrk="1" fontAlgn="auto" hangingPunct="1">
                        <a:spcAft>
                          <a:spcPct val="0"/>
                        </a:spcAft>
                        <a:buFont typeface="Wingdings 2" panose="05020102010507070707"/>
                        <a:buNone/>
                        <a:defRPr/>
                      </a:pPr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Учебно-вспомогательный персонал</a:t>
                      </a:r>
                      <a:r>
                        <a:rPr lang="ru-RU" sz="1800" b="1" i="1" smtClean="0"/>
                        <a:t> </a:t>
                      </a:r>
                      <a:endParaRPr lang="ru-RU" sz="1800" b="1" i="1" smtClean="0">
                        <a:solidFill>
                          <a:srgbClr val="FF3300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</a:tr>
              <a:tr h="487239">
                <a:tc>
                  <a:txBody>
                    <a:bodyPr/>
                    <a:lstStyle/>
                    <a:p>
                      <a:pPr marL="265430" marR="0" indent="-26543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/>
                        <a:buNone/>
                        <a:defRPr/>
                      </a:pPr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обслуживающий персонал</a:t>
                      </a:r>
                      <a:r>
                        <a:rPr lang="en-US" sz="1800" b="1" i="1" smtClean="0">
                          <a:solidFill>
                            <a:srgbClr val="003300"/>
                          </a:solidFill>
                        </a:rPr>
                        <a:t> </a:t>
                      </a:r>
                      <a:endParaRPr lang="en-US" sz="1400" smtClean="0">
                        <a:solidFill>
                          <a:srgbClr val="4D4D4D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0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03" name="Picture 2" descr="C:\Users\ПК\Desktop\Ghg92by8M_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227013"/>
            <a:ext cx="3657600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04" name="Picture 3" descr="C:\Users\ПК\Desktop\9qOH6Sxp6W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925" y="3790950"/>
            <a:ext cx="3929063" cy="26209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05" name="Picture 4" descr="C:\Users\ПК\Desktop\dlOQuNk_W9M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513" y="3354388"/>
            <a:ext cx="4637087" cy="2706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066800" y="5715000"/>
            <a:ext cx="2373881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all" spc="0" normalizeH="0" baseline="0" noProof="0">
                <a:solidFill>
                  <a:srgbClr val="0028D2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2023 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81600" y="5596196"/>
            <a:ext cx="3505200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all" spc="0" normalizeH="0" baseline="0" noProof="0"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2024 год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3636" y="2500306"/>
            <a:ext cx="1819729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all" spc="0" normalizeH="0" baseline="0" noProof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2025 год</a:t>
            </a:r>
          </a:p>
        </p:txBody>
      </p:sp>
      <p:sp>
        <p:nvSpPr>
          <p:cNvPr id="358409" name="TextBox 8"/>
          <p:cNvSpPr txBox="1"/>
          <p:nvPr/>
        </p:nvSpPr>
        <p:spPr>
          <a:xfrm>
            <a:off x="76200" y="184150"/>
            <a:ext cx="5410200" cy="3140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Ежегодно  МБУ ДО ДДТ «Радуга талантов» проводит муниципальный этап </a:t>
            </a: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конкурса профессионального мастерства </a:t>
            </a: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педагогов дополнительного образования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«Сердце отдаю детям».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   Наши педагоги проходят на заочный республиканский тур и на второй тур республиканского этапа: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в 2023 году – Майоров Рустам Арикович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в 2024 году – Гинатуллин Рамиль Ирнисович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в 2025 году – Минглина Майя Владимировна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450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0451" name="TextBox 1"/>
          <p:cNvSpPr txBox="1"/>
          <p:nvPr/>
        </p:nvSpPr>
        <p:spPr>
          <a:xfrm>
            <a:off x="228600" y="76200"/>
            <a:ext cx="8701088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 Педагогические работники принимают участие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в республиканских семинарах и стажировках</a:t>
            </a:r>
          </a:p>
        </p:txBody>
      </p:sp>
      <p:pic>
        <p:nvPicPr>
          <p:cNvPr id="360453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5" y="928670"/>
            <a:ext cx="1357322" cy="1819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0455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08" y="928670"/>
            <a:ext cx="1409700" cy="1868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0461" name="Прямоугольник 23"/>
          <p:cNvSpPr/>
          <p:nvPr/>
        </p:nvSpPr>
        <p:spPr>
          <a:xfrm>
            <a:off x="785786" y="2857496"/>
            <a:ext cx="2401888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Сорокина Л.М. г.Казань,2025</a:t>
            </a:r>
            <a:endParaRPr lang="ru-RU" altLang="ru-RU" sz="1400" b="1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360463" name="Picture 5" descr="C:\Users\Анна\Desktop\2024-2025 учебный год\Грамоты ПДО для отчета 2024-2025 уч.г\Пажбекова ЭМ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20" y="869612"/>
            <a:ext cx="2071702" cy="14818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0464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074" y="928670"/>
            <a:ext cx="2000264" cy="1467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0465" name="Объект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3500438"/>
            <a:ext cx="1828819" cy="14121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0466" name="Прямоугольник 15"/>
          <p:cNvSpPr/>
          <p:nvPr/>
        </p:nvSpPr>
        <p:spPr>
          <a:xfrm>
            <a:off x="357159" y="4929198"/>
            <a:ext cx="2000264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Педагог-организатор </a:t>
            </a:r>
            <a:r>
              <a:rPr lang="ru-RU" altLang="ru-RU" sz="1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Галимарданова Г.И</a:t>
            </a:r>
            <a:r>
              <a:rPr lang="ru-RU" alt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1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60470" name="Прямоугольник 16"/>
          <p:cNvSpPr/>
          <p:nvPr/>
        </p:nvSpPr>
        <p:spPr>
          <a:xfrm>
            <a:off x="4786314" y="5000636"/>
            <a:ext cx="2286017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Валеева А.Р.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1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60471" name="Рисунок 4" descr="Абдуллаева РР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1736" y="3500438"/>
            <a:ext cx="1928826" cy="14227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0472" name="Рисунок 3" descr="28 апреля 2025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7752" y="3571876"/>
            <a:ext cx="1951482" cy="137952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0473" name="Picture 5" descr="C:\Users\Анна\Downloads\Галимарданова ГИ (1)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0892" y="3571876"/>
            <a:ext cx="1776412" cy="136931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0474" name="Прямоугольник 19"/>
          <p:cNvSpPr/>
          <p:nvPr/>
        </p:nvSpPr>
        <p:spPr>
          <a:xfrm>
            <a:off x="2571736" y="4929198"/>
            <a:ext cx="1985962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ПДО Абдуллаева Р.Р. г.Н.Челны 28.04.2025г.</a:t>
            </a:r>
            <a:endParaRPr lang="ru-RU" altLang="ru-RU" sz="1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29058" y="2500306"/>
            <a:ext cx="1955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ПДО Пажбекова Э.М.</a:t>
            </a:r>
            <a:endParaRPr lang="ru-RU" sz="1400" b="1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15074" y="2571744"/>
            <a:ext cx="2066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alt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Валеева А.Р. </a:t>
            </a:r>
            <a:endParaRPr lang="ru-RU" altLang="ru-RU" sz="1400" b="1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00892" y="5072074"/>
            <a:ext cx="1928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Педагог-организатор Галимарданова Г.И.</a:t>
            </a:r>
          </a:p>
          <a:p>
            <a:endParaRPr lang="ru-RU" sz="140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946" name="Picture 2" descr="C:\Users\victo\Desktop\презентация\89565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5800" y="609600"/>
            <a:ext cx="8001000" cy="52625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altLang="ru-RU" sz="4800" b="1" i="1" u="none" strike="noStrike" kern="120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Дополнительное образование-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altLang="ru-RU" sz="4800" b="1" i="1" u="none" strike="noStrike" kern="120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это </a:t>
            </a:r>
            <a:r>
              <a:rPr kumimoji="0" lang="ru-RU" altLang="ru-RU" sz="4800" b="1" i="1" u="sng" strike="noStrike" kern="120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мотивированное </a:t>
            </a:r>
            <a:r>
              <a:rPr kumimoji="0" lang="ru-RU" altLang="ru-RU" sz="4800" b="1" i="1" u="none" strike="noStrike" kern="120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образование за рамками основного, формирующее устойчивую потребность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altLang="ru-RU" sz="4800" b="1" i="1" u="none" strike="noStrike" kern="120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познании и творчестве.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28596" y="4572008"/>
            <a:ext cx="8328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5 ноября 2025 года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-apple-system"/>
              </a:rPr>
              <a:t>методист Исламова Р.Р. </a:t>
            </a:r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участвовала </a:t>
            </a:r>
            <a:r>
              <a:rPr lang="ru-RU" sz="2000" b="1">
                <a:solidFill>
                  <a:srgbClr val="002060"/>
                </a:solidFill>
                <a:latin typeface="-apple-system"/>
              </a:rPr>
              <a:t>в </a:t>
            </a:r>
            <a:endParaRPr lang="ru-RU" sz="20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Республиканском </a:t>
            </a:r>
            <a:r>
              <a:rPr lang="ru-RU" sz="2000" b="1">
                <a:solidFill>
                  <a:srgbClr val="002060"/>
                </a:solidFill>
                <a:latin typeface="-apple-system"/>
              </a:rPr>
              <a:t>семинаре </a:t>
            </a:r>
            <a:endParaRPr lang="ru-RU" sz="20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для </a:t>
            </a:r>
            <a:r>
              <a:rPr lang="ru-RU" sz="2000" b="1">
                <a:solidFill>
                  <a:srgbClr val="002060"/>
                </a:solidFill>
                <a:latin typeface="-apple-system"/>
              </a:rPr>
              <a:t>специалистов дополнительного образования детей «Диалог культур </a:t>
            </a:r>
            <a:endParaRPr lang="ru-RU" sz="20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в </a:t>
            </a:r>
            <a:r>
              <a:rPr lang="ru-RU" sz="2000" b="1">
                <a:solidFill>
                  <a:srgbClr val="002060"/>
                </a:solidFill>
                <a:latin typeface="-apple-system"/>
              </a:rPr>
              <a:t>системе дополнительного образования» г. </a:t>
            </a:r>
            <a:r>
              <a:rPr lang="ru-RU" sz="2000" b="1" smtClean="0">
                <a:solidFill>
                  <a:srgbClr val="002060"/>
                </a:solidFill>
                <a:latin typeface="-apple-system"/>
              </a:rPr>
              <a:t>Казань</a:t>
            </a:r>
            <a:endParaRPr lang="ru-RU" sz="2000" b="1">
              <a:solidFill>
                <a:srgbClr val="002060"/>
              </a:solidFill>
              <a:latin typeface="-apple-system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143108" y="214290"/>
            <a:ext cx="5286412" cy="396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391367204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05530" y="3997057"/>
            <a:ext cx="77329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14 ноября 2025 года</a:t>
            </a:r>
          </a:p>
          <a:p>
            <a:pPr algn="ctr"/>
            <a:r>
              <a:rPr lang="ru-RU" sz="1800" b="1">
                <a:solidFill>
                  <a:srgbClr val="002060"/>
                </a:solidFill>
                <a:latin typeface="-apple-system"/>
              </a:rPr>
              <a:t>педагоги дополнительного образования Дома детского творчества "Радуга талантов" Гадыршин А.Ф., Абдуллаева Р.Р., Зарипова Г.Н., Гаврилова Е.И., Зарипова Ф.К., Байматова Н.Ф.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участвовали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в работе образовательной стажировки </a:t>
            </a:r>
            <a:endParaRPr lang="ru-RU" sz="1800" b="1" smtClean="0">
              <a:solidFill>
                <a:srgbClr val="002060"/>
              </a:solidFill>
              <a:latin typeface="-apple-system"/>
            </a:endParaRP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«Цифровые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технологии и искусственный интеллект в практике педагога дополнительного образования: инновационные подходы и эффективные </a:t>
            </a:r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решения» </a:t>
            </a:r>
          </a:p>
          <a:p>
            <a:pPr algn="ctr"/>
            <a:r>
              <a:rPr lang="ru-RU" sz="1800" b="1" smtClean="0">
                <a:solidFill>
                  <a:srgbClr val="002060"/>
                </a:solidFill>
                <a:latin typeface="-apple-system"/>
              </a:rPr>
              <a:t>в </a:t>
            </a:r>
            <a:r>
              <a:rPr lang="ru-RU" sz="1800" b="1">
                <a:solidFill>
                  <a:srgbClr val="002060"/>
                </a:solidFill>
                <a:latin typeface="-apple-system"/>
              </a:rPr>
              <a:t>г. </a:t>
            </a:r>
            <a:r>
              <a:rPr lang="ru-RU" sz="1800" b="1" err="1" smtClean="0">
                <a:solidFill>
                  <a:srgbClr val="002060"/>
                </a:solidFill>
                <a:latin typeface="-apple-system"/>
              </a:rPr>
              <a:t>Н.Челны</a:t>
            </a:r>
            <a:endParaRPr lang="ru-RU" sz="1800" smtClean="0"/>
          </a:p>
        </p:txBody>
      </p:sp>
      <p:sp>
        <p:nvSpPr>
          <p:cNvPr id="15" name="AutoShape 2" descr="https://sun9-76.userapi.com/s/v1/ig2/5fs33F4Y38fgtY_SCTD-xbuzsgQF9UMYqDbi7i6wmJmqv8JvF4xJduDm830xt7GiOye9ph7y6CyQ5wG95SBGw5X9.jpg?quality=95&amp;as=32x29,48x44,72x66,108x98,160x146,240x219,360x328,480x438,540x493,640x584,720x657,1080x985,1280x1167,1440x1313,2560x2335&amp;from=bu&amp;cs=1280x0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54929" y="312738"/>
            <a:ext cx="4634139" cy="348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0977785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47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305800" cy="1143000"/>
          </a:xfrm>
          <a:ln>
            <a:noFill/>
            <a:miter lim="800000"/>
          </a:ln>
        </p:spPr>
        <p:txBody>
          <a:bodyPr vert="horz" lIns="91440" tIns="45720" rIns="91440" bIns="45720" rtlCol="0" anchor="ctr"/>
          <a:lstStyle/>
          <a:p>
            <a:pPr algn="ctr" defTabSz="457200" eaLnBrk="1" hangingPunct="1"/>
            <a:r>
              <a:rPr lang="ru-RU" altLang="x-none" sz="2200" b="1" kern="12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УЧАСТИЕ В РЕСПУБЛИКАНСКИХ МАСТЕР-КЛАССАХ </a:t>
            </a:r>
            <a:br>
              <a:rPr lang="ru-RU" altLang="x-none" sz="2200" b="1" kern="12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x-none" sz="2200" b="1" kern="12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ДЕКОРАТИВНО-ПРИКЛАДНОМУ ТВОРЧЕСТВУ </a:t>
            </a:r>
            <a:br>
              <a:rPr lang="ru-RU" altLang="x-none" sz="2200" b="1" kern="120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altLang="x-none" sz="2200" b="1" kern="120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+mj-cs"/>
            </a:endParaRPr>
          </a:p>
        </p:txBody>
      </p:sp>
      <p:pic>
        <p:nvPicPr>
          <p:cNvPr id="361479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1214421"/>
            <a:ext cx="3857652" cy="25787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1480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901878"/>
            <a:ext cx="4071966" cy="275292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1481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725" y="1214422"/>
            <a:ext cx="4456993" cy="34290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1482" name="Прямоугольник 1"/>
          <p:cNvSpPr/>
          <p:nvPr/>
        </p:nvSpPr>
        <p:spPr>
          <a:xfrm>
            <a:off x="4786314" y="5357826"/>
            <a:ext cx="41910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400">
                <a:solidFill>
                  <a:srgbClr val="000000"/>
                </a:solidFill>
                <a:latin typeface="Arial Black" panose="020B0A04020102020204" pitchFamily="34" charset="0"/>
              </a:rPr>
              <a:t>24.10.2025 года методист Осипова А. Л. </a:t>
            </a:r>
          </a:p>
          <a:p>
            <a:pPr eaLnBrk="1" hangingPunct="1"/>
            <a:r>
              <a:rPr lang="ru-RU" altLang="ru-RU" sz="1400">
                <a:solidFill>
                  <a:srgbClr val="000000"/>
                </a:solidFill>
                <a:latin typeface="Arial Black" panose="020B0A04020102020204" pitchFamily="34" charset="0"/>
              </a:rPr>
              <a:t>ПДО Шарифуллина Э. С. в г. Казань. 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498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2500" name="TextBox 3"/>
          <p:cNvSpPr txBox="1"/>
          <p:nvPr/>
        </p:nvSpPr>
        <p:spPr>
          <a:xfrm>
            <a:off x="153988" y="204788"/>
            <a:ext cx="892651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ПЕДАГОГИЧЕСКИХ РАБОТНИКОВ В КОНКУРСАХ</a:t>
            </a:r>
            <a:endParaRPr lang="ru-RU" altLang="ru-RU" sz="1800" b="1" i="1">
              <a:solidFill>
                <a:srgbClr val="FF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362504" name="Picture 2" descr="C:\Users\Анна\Desktop\2024-2025 учебный год\Грамоты ПДО для отчета 2024-2025 уч.г\Валеева АР ФОР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770506"/>
            <a:ext cx="4214842" cy="5724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2505" name="Прямоугольник 1"/>
          <p:cNvSpPr/>
          <p:nvPr/>
        </p:nvSpPr>
        <p:spPr>
          <a:xfrm>
            <a:off x="5143504" y="2285992"/>
            <a:ext cx="2690812" cy="230832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разработок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«ФОРТ»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«За творческий подход»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Валеева А.Р.</a:t>
            </a:r>
            <a:endParaRPr lang="ru-RU" altLang="ru-RU" sz="1800" b="1"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2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3524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85728"/>
            <a:ext cx="1687428" cy="201072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3527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2428868"/>
            <a:ext cx="2275450" cy="157163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3528" name="Прямоугольник 2"/>
          <p:cNvSpPr/>
          <p:nvPr/>
        </p:nvSpPr>
        <p:spPr>
          <a:xfrm>
            <a:off x="1857356" y="2786058"/>
            <a:ext cx="5072098" cy="9540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ПДО Хисматуллина А.Ф. Победитель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Республиканском конкурсе методических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"Профессиональная деятельность педагогических работников" </a:t>
            </a:r>
            <a:endParaRPr lang="ru-RU" altLang="ru-RU" sz="1400" b="1">
              <a:latin typeface="Arial" pitchFamily="34" charset="0"/>
            </a:endParaRPr>
          </a:p>
        </p:txBody>
      </p:sp>
      <p:sp>
        <p:nvSpPr>
          <p:cNvPr id="363530" name="Прямоугольник 7"/>
          <p:cNvSpPr/>
          <p:nvPr/>
        </p:nvSpPr>
        <p:spPr>
          <a:xfrm>
            <a:off x="4214778" y="571480"/>
            <a:ext cx="4929222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ПДО Рыболовлева Ю.А.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этнокультурной смены Крутушка –дети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«Методические разработки по сохранению этнокультурного наследия</a:t>
            </a:r>
            <a:endParaRPr lang="ru-RU" altLang="ru-RU" sz="1400" b="1">
              <a:latin typeface="Arial" panose="020B0604020202020204" pitchFamily="34" charset="0"/>
            </a:endParaRPr>
          </a:p>
        </p:txBody>
      </p:sp>
      <p:pic>
        <p:nvPicPr>
          <p:cNvPr id="363531" name="Рисунок 3" descr="Диплом Педагог Наследники Расулова Эльмира Раисовна_page-00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18" y="4143380"/>
            <a:ext cx="1798924" cy="2430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3532" name="Прямоугольник 8"/>
          <p:cNvSpPr/>
          <p:nvPr/>
        </p:nvSpPr>
        <p:spPr>
          <a:xfrm>
            <a:off x="3500430" y="4500570"/>
            <a:ext cx="4143404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</a:t>
            </a:r>
            <a:r>
              <a:rPr lang="ru-RU" altLang="ru-RU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творческого </a:t>
            </a: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«Наследники Победы - 2025»,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г.Москва, </a:t>
            </a:r>
            <a:r>
              <a:rPr lang="ru-RU" altLang="ru-RU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ПДО Расулева </a:t>
            </a: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Э.Р</a:t>
            </a:r>
            <a:endParaRPr lang="ru-RU" altLang="ru-RU" sz="1400"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7162" y="4398942"/>
            <a:ext cx="4500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3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4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8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1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6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2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3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4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0375" y="323718"/>
            <a:ext cx="83830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профессионального мастерства </a:t>
            </a:r>
          </a:p>
          <a:p>
            <a:pPr algn="ctr"/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проектированию современного занятия </a:t>
            </a:r>
          </a:p>
          <a:p>
            <a:pPr algn="ctr"/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«Время инноваций»</a:t>
            </a:r>
            <a:endParaRPr lang="ru-RU" b="1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425" y="1934893"/>
            <a:ext cx="2757939" cy="38999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7857" y="1934893"/>
            <a:ext cx="2765651" cy="39108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9725" y="1939891"/>
            <a:ext cx="2771035" cy="391841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C:\Users\ПК\Desktop\5F-iJB7eU4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57166"/>
            <a:ext cx="4667283" cy="35004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4057233"/>
            <a:ext cx="82153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Республиканский конкурс методических разработок и программ «Творчество, искусство, мастерство»:</a:t>
            </a:r>
          </a:p>
          <a:p>
            <a:r>
              <a:rPr lang="ru-RU" sz="1600" dirty="0" err="1" smtClean="0"/>
              <a:t>Самуткина</a:t>
            </a:r>
            <a:r>
              <a:rPr lang="ru-RU" sz="1600" dirty="0" smtClean="0"/>
              <a:t> Е.Г. – Лауреат 3 степени в номинации «Воспитательные мероприятия»;</a:t>
            </a:r>
          </a:p>
          <a:p>
            <a:endParaRPr lang="ru-RU" sz="1600" dirty="0" smtClean="0"/>
          </a:p>
          <a:p>
            <a:r>
              <a:rPr lang="ru-RU" sz="1600" dirty="0" smtClean="0"/>
              <a:t>Рыболовлева Ю.А., Ибрагимова Л.А., </a:t>
            </a:r>
            <a:r>
              <a:rPr lang="ru-RU" sz="1600" dirty="0" err="1" smtClean="0"/>
              <a:t>Ипоева</a:t>
            </a:r>
            <a:r>
              <a:rPr lang="ru-RU" sz="1600" dirty="0" smtClean="0"/>
              <a:t> А.С., Ибрагимова Ф.Ф., </a:t>
            </a:r>
            <a:r>
              <a:rPr lang="ru-RU" sz="1600" dirty="0" err="1" smtClean="0"/>
              <a:t>Файзуллина</a:t>
            </a:r>
            <a:r>
              <a:rPr lang="ru-RU" sz="1600" dirty="0" smtClean="0"/>
              <a:t> А.И. - грамота «За творческий подход»</a:t>
            </a:r>
          </a:p>
          <a:p>
            <a:endParaRPr lang="ru-RU" sz="1600" dirty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546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75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4547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364548" name="Прямоугольник 6"/>
          <p:cNvSpPr/>
          <p:nvPr/>
        </p:nvSpPr>
        <p:spPr>
          <a:xfrm>
            <a:off x="5572132" y="4143380"/>
            <a:ext cx="2667000" cy="203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4 апреля 2025 года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команда ДДТ «Радуга талантов»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заняла </a:t>
            </a:r>
            <a:r>
              <a:rPr lang="ru-RU" altLang="ru-RU" sz="1400" b="1">
                <a:solidFill>
                  <a:srgbClr val="FF0000"/>
                </a:solidFill>
                <a:latin typeface="-apple-system"/>
              </a:rPr>
              <a:t>1 место </a:t>
            </a: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в Спартакиаде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среди трудовых коллективов города.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Методист Осипова А.Л.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ПДО Зарифуллин Р.Р.</a:t>
            </a:r>
          </a:p>
        </p:txBody>
      </p:sp>
      <p:pic>
        <p:nvPicPr>
          <p:cNvPr id="364549" name="Picture 2" descr="https://sun9-68.userapi.com/impg/LXTBimat5ulCFm2Rb-LiJCfSrPiFNbZbHV43ng/N_qacq-QHNo.jpg?size=1200x1600&amp;quality=95&amp;sign=44a8a1df64437792b586852b1e95e0a3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570" y="1000108"/>
            <a:ext cx="2357454" cy="31427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Овал 1"/>
          <p:cNvSpPr/>
          <p:nvPr/>
        </p:nvSpPr>
        <p:spPr>
          <a:xfrm>
            <a:off x="390525" y="76200"/>
            <a:ext cx="853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НАШИ СОТРУДНИКИ СПОРТИВНЫЕ!</a:t>
            </a:r>
          </a:p>
        </p:txBody>
      </p:sp>
      <p:pic>
        <p:nvPicPr>
          <p:cNvPr id="364555" name="Picture 2" descr="https://sun9-46.userapi.com/impg/L9HuOcqTpGrwoF-_mv2EDoD2ytrPWLIL3BlrWg/1w-Jlct4Gb8.jpg?size=2560x1920&amp;quality=95&amp;sign=91ff464be40d15bf1a0ae590de6627cd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1142984"/>
            <a:ext cx="3929090" cy="29462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4556" name="Прямоугольник 4"/>
          <p:cNvSpPr/>
          <p:nvPr/>
        </p:nvSpPr>
        <p:spPr>
          <a:xfrm>
            <a:off x="500034" y="4500570"/>
            <a:ext cx="4071966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5 мая 2025 г. команда ДДТ «Радуга талантов» приняла участие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в массовых соревнованиях «Эстафета Мира-2025», приуроченных к 80-летию Победы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-apple-system"/>
              </a:rPr>
              <a:t>в Великой Отечественной войне. 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59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70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6595" name="Прямоугольник 3"/>
          <p:cNvSpPr/>
          <p:nvPr/>
        </p:nvSpPr>
        <p:spPr>
          <a:xfrm>
            <a:off x="1849438" y="1703388"/>
            <a:ext cx="3184525" cy="5715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57200" lvl="0" indent="-457200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4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66596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27088"/>
            <a:ext cx="2870200" cy="2152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6597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8" y="3621089"/>
            <a:ext cx="2747950" cy="32369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6598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38" y="676275"/>
            <a:ext cx="2843212" cy="2130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6599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1850" y="792163"/>
            <a:ext cx="2054225" cy="2146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6600" name="Прямоугольник 1"/>
          <p:cNvSpPr/>
          <p:nvPr/>
        </p:nvSpPr>
        <p:spPr>
          <a:xfrm>
            <a:off x="381000" y="0"/>
            <a:ext cx="8605838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НАШИ СОТРУДНИКИ АКТИВНЫЕ И ТАЛАНТЛИВЫЕ!</a:t>
            </a:r>
            <a:endParaRPr lang="ru-RU" altLang="ru-RU" sz="2400" b="1">
              <a:ea typeface="Times New Roman" pitchFamily="18" charset="0"/>
            </a:endParaRPr>
          </a:p>
        </p:txBody>
      </p:sp>
      <p:sp>
        <p:nvSpPr>
          <p:cNvPr id="366601" name="Прямоугольник 2"/>
          <p:cNvSpPr/>
          <p:nvPr/>
        </p:nvSpPr>
        <p:spPr>
          <a:xfrm>
            <a:off x="285751" y="2930525"/>
            <a:ext cx="2857490" cy="517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семей Татарстана «Праздник каждый день!»</a:t>
            </a:r>
            <a:endParaRPr lang="ru-RU" altLang="ru-RU" sz="1200" b="1">
              <a:ea typeface="Times New Roman" pitchFamily="18" charset="0"/>
            </a:endParaRPr>
          </a:p>
        </p:txBody>
      </p:sp>
      <p:sp>
        <p:nvSpPr>
          <p:cNvPr id="366602" name="Прямоугольник 3"/>
          <p:cNvSpPr/>
          <p:nvPr/>
        </p:nvSpPr>
        <p:spPr>
          <a:xfrm>
            <a:off x="5857884" y="3063875"/>
            <a:ext cx="3128954" cy="517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жюри в литературном конкурсе «Ожившие сказки Пушкина»</a:t>
            </a:r>
            <a:endParaRPr lang="ru-RU" altLang="ru-RU" sz="1200" b="1">
              <a:ea typeface="Times New Roman" panose="02020603050405020304" pitchFamily="18" charset="0"/>
            </a:endParaRPr>
          </a:p>
        </p:txBody>
      </p:sp>
      <p:sp>
        <p:nvSpPr>
          <p:cNvPr id="366603" name="Прямоугольник 4"/>
          <p:cNvSpPr/>
          <p:nvPr/>
        </p:nvSpPr>
        <p:spPr>
          <a:xfrm>
            <a:off x="3275013" y="3054350"/>
            <a:ext cx="2297119" cy="9417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пленарном заседании республиканского Августовского совещания работников образования</a:t>
            </a:r>
            <a:endParaRPr lang="ru-RU" altLang="ru-RU" sz="1200" b="1">
              <a:ea typeface="Times New Roman" panose="02020603050405020304" pitchFamily="18" charset="0"/>
            </a:endParaRPr>
          </a:p>
        </p:txBody>
      </p:sp>
      <p:sp>
        <p:nvSpPr>
          <p:cNvPr id="366604" name="Прямоугольник 15"/>
          <p:cNvSpPr/>
          <p:nvPr/>
        </p:nvSpPr>
        <p:spPr>
          <a:xfrm>
            <a:off x="3268663" y="6184900"/>
            <a:ext cx="2541587" cy="5032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200" b="1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200" b="1">
              <a:ea typeface="Times New Roman" panose="02020603050405020304" pitchFamily="18" charset="0"/>
            </a:endParaRPr>
          </a:p>
        </p:txBody>
      </p:sp>
      <p:sp>
        <p:nvSpPr>
          <p:cNvPr id="366605" name="Прямоугольник 3"/>
          <p:cNvSpPr/>
          <p:nvPr/>
        </p:nvSpPr>
        <p:spPr>
          <a:xfrm>
            <a:off x="3071802" y="4826675"/>
            <a:ext cx="5768985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2025 г</a:t>
            </a:r>
            <a:r>
              <a:rPr lang="ru-RU" alt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сотрудники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Дома детского </a:t>
            </a:r>
            <a:r>
              <a:rPr lang="ru-RU" alt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 методист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Исламова Р. Р.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и педагог-организатор Мингазова М. В</a:t>
            </a:r>
            <a:r>
              <a:rPr lang="ru-RU" alt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1800" b="1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itchFamily="18" charset="0"/>
                <a:cs typeface="Times New Roman" panose="02020603050405020304" pitchFamily="18" charset="0"/>
              </a:rPr>
              <a:t>совместно с коллективом Иж-Бобьинской школы </a:t>
            </a:r>
            <a:r>
              <a:rPr lang="ru-RU" alt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заняли 1 место в номинации «Хореография» и 2 место в номинации «Минута славы» в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супер-финале фестиваля </a:t>
            </a:r>
            <a:r>
              <a:rPr lang="ru-RU" alt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Наше время- Безнең заман" в </a:t>
            </a:r>
            <a:r>
              <a:rPr lang="ru-RU" alt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altLang="ru-RU" sz="18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618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450"/>
            <a:ext cx="9144000" cy="7200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04800" y="76200"/>
            <a:ext cx="8610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УЧАСТИЕ В ОРГАНИЗАЦИИ РАЙОННЫХ И РЕСПУБЛИКАНСКИХ ВЫСТАВКАХ</a:t>
            </a:r>
          </a:p>
        </p:txBody>
      </p:sp>
      <p:pic>
        <p:nvPicPr>
          <p:cNvPr id="367622" name="Picture 2" descr="https://sun9-65.userapi.com/impg/euC-Cdl8igzAOioOf3AKD178LrloUBkGx8ButQ/9_rMG18RO5E.jpg?size=810x1080&amp;quality=95&amp;sign=4336cf37b7c3aab7360bf8c1cda95f68&amp;type=albu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071546"/>
            <a:ext cx="2071701" cy="23988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7623" name="Прямоугольник 2"/>
          <p:cNvSpPr/>
          <p:nvPr/>
        </p:nvSpPr>
        <p:spPr>
          <a:xfrm>
            <a:off x="214282" y="3643314"/>
            <a:ext cx="3198813" cy="1169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11.02.2025 года ПДО Гадыршин А.Ф. с  учащимся Созоновым  Алексеем  </a:t>
            </a:r>
          </a:p>
          <a:p>
            <a:pPr eaLnBrk="1" hangingPunct="1"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участвовали на выставке XXXVI</a:t>
            </a:r>
            <a:r>
              <a:rPr lang="en-US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I </a:t>
            </a: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заседания Совета Агрызского муниципального района. </a:t>
            </a:r>
            <a:endParaRPr lang="ru-RU" altLang="ru-RU" sz="1400" b="1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</a:endParaRPr>
          </a:p>
        </p:txBody>
      </p:sp>
      <p:pic>
        <p:nvPicPr>
          <p:cNvPr id="367624" name="Picture 2" descr="https://sun9-47.userapi.com/impg/_rIy-_GHiDFbXOxAHpwdnA9wyhE498I2qooEGA/RCrSgQg0wrQ.jpg?size=1620x2160&amp;quality=95&amp;sign=6cab73af93d39cca21bcea62ec06effc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1000108"/>
            <a:ext cx="1760538" cy="2346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7625" name="Прямоугольник 3"/>
          <p:cNvSpPr/>
          <p:nvPr/>
        </p:nvSpPr>
        <p:spPr>
          <a:xfrm>
            <a:off x="3357554" y="3429000"/>
            <a:ext cx="2928958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27.03.2025 сотрудники </a:t>
            </a:r>
          </a:p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ДДТ приняли участие в организации выставки </a:t>
            </a:r>
          </a:p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"Стена Памяти" и </a:t>
            </a:r>
          </a:p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"Отцы Героев" </a:t>
            </a:r>
          </a:p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в РДК в рамках мероприятия, посвящённого </a:t>
            </a:r>
          </a:p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Дню машиниста</a:t>
            </a:r>
          </a:p>
        </p:txBody>
      </p:sp>
      <p:sp>
        <p:nvSpPr>
          <p:cNvPr id="367626" name="Прямоугольник 4"/>
          <p:cNvSpPr/>
          <p:nvPr/>
        </p:nvSpPr>
        <p:spPr>
          <a:xfrm>
            <a:off x="3643306" y="5429264"/>
            <a:ext cx="3376612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7 марта 2025 г. сотрудники Дома детского творчества «Радуга талантов» совместно с Организациями города и района организовали выставку, посвященную Году Защитника Отечества и 80-летию Победы в Великой Отечественной войне.</a:t>
            </a:r>
          </a:p>
        </p:txBody>
      </p:sp>
      <p:pic>
        <p:nvPicPr>
          <p:cNvPr id="367627" name="Picture 4" descr="https://sun9-23.userapi.com/impg/3MZkZ-XhLEKC3g_r0qcOJgsHuOqOw1AtKMgHEw/lc2_qTGHsaw.jpg?size=2560x1920&amp;quality=95&amp;sign=a3d05787f7dbd2af2cdb56064cda9f06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4962525"/>
            <a:ext cx="2525713" cy="1895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7628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074" y="1214422"/>
            <a:ext cx="2386013" cy="1793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7629" name="Прямоугольник 5"/>
          <p:cNvSpPr/>
          <p:nvPr/>
        </p:nvSpPr>
        <p:spPr>
          <a:xfrm>
            <a:off x="6200785" y="3429000"/>
            <a:ext cx="2943215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17 сентября 2025 года</a:t>
            </a:r>
          </a:p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Участие в выставке</a:t>
            </a:r>
          </a:p>
          <a:p>
            <a:pPr algn="ctr"/>
            <a:r>
              <a:rPr lang="ru-RU" altLang="ru-RU" sz="1200" b="1">
                <a:solidFill>
                  <a:srgbClr val="002060"/>
                </a:solidFill>
                <a:latin typeface="-apple-system"/>
              </a:rPr>
              <a:t>в рамках семинара-совещания Совета Региональной Общественной организации ветеранов (пенсионеров) «Трудовое воспитание и связь поколений».</a:t>
            </a:r>
            <a:endParaRPr lang="ru-RU" altLang="ru-RU" sz="1200" b="1"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970" name="Picture 2" descr="C:\Users\victo\Desktop\презентация\89565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914400"/>
          </a:xfrm>
          <a:effectLst>
            <a:outerShdw dist="17961" dir="2700000" algn="ctr" rotWithShape="0">
              <a:srgbClr val="4D4D4D"/>
            </a:outerShdw>
          </a:effectLst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1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Немного из истории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0" y="927100"/>
            <a:ext cx="4397375" cy="901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29.06.1959</a:t>
            </a: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Районный дом пионеров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6200" y="2527300"/>
            <a:ext cx="4321175" cy="13700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14.10.1993 переименован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Центр внешкольной работы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1414 учащихся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2400" y="4591050"/>
            <a:ext cx="8578850" cy="17827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17.03.2017 реорганизация ДООЦ путем присоединения к ЦВР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15.08.2017 переименование ЦВР в ДДТ «Радуга талантов»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1766 учащихся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2000" y="927100"/>
            <a:ext cx="4495800" cy="1196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01.12.1992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Детский юношеский клуб физической подготовки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65650" y="2698750"/>
            <a:ext cx="4502150" cy="1416050"/>
          </a:xfrm>
          <a:prstGeom prst="roundRect">
            <a:avLst>
              <a:gd name="adj" fmla="val 229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28.01.2009 переименование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Детский оздоровительно-образовательный центр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352 учащихся (факт 800)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2001838" y="1833563"/>
            <a:ext cx="485775" cy="681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75425" y="2132013"/>
            <a:ext cx="485775" cy="560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993900" y="3905250"/>
            <a:ext cx="485775" cy="715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573838" y="2154238"/>
            <a:ext cx="485775" cy="555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564313" y="4121150"/>
            <a:ext cx="485775" cy="469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4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450"/>
            <a:ext cx="9144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43" name="Picture 2" descr="C:\Users\ПК\Desktop\8cLrFio9fL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350" y="344488"/>
            <a:ext cx="2090738" cy="2779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44" name="Picture 3" descr="C:\Users\ПК\Desktop\0yG_uS6X89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5925" y="3124200"/>
            <a:ext cx="2182813" cy="3486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45" name="Picture 5" descr="C:\Users\ПК\Desktop\VR1FdLZJiX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38" y="2819400"/>
            <a:ext cx="3000375" cy="2251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46" name="Picture 6" descr="C:\Users\ПК\Desktop\GOuMUXh4gG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25" y="4606925"/>
            <a:ext cx="3000375" cy="2251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47" name="Picture 7" descr="C:\Users\ПК\Desktop\lIVOJfxuPQ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0875" y="122238"/>
            <a:ext cx="1928813" cy="2497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48" name="Picture 4" descr="C:\Users\ПК\Desktop\WepK_6qzfIA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0925" y="3346450"/>
            <a:ext cx="3055938" cy="2292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649" name="TextBox 7"/>
          <p:cNvSpPr txBox="1"/>
          <p:nvPr/>
        </p:nvSpPr>
        <p:spPr>
          <a:xfrm>
            <a:off x="285750" y="96838"/>
            <a:ext cx="4194175" cy="2586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Ежеквартально проводятся семинары и методобъединения по каждому направлению,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каждую неделю методисты проводят методические часы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Arial" panose="020B0604020202020204" pitchFamily="34" charset="0"/>
              </a:rPr>
              <a:t>в целях совместного решения профессиональных проблем и методического сопровождения образовательной деятельности 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66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4962"/>
            <a:ext cx="9144000" cy="7197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9667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69668" name="AutoShape 2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itchFamily="34" charset="0"/>
            </a:endParaRPr>
          </a:p>
        </p:txBody>
      </p:sp>
      <p:sp>
        <p:nvSpPr>
          <p:cNvPr id="369669" name="AutoShape 4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0" name="AutoShape 6" descr="https://sun9-17.userapi.com/s/v1/if2/3ofrvsh5tgvvOIVmI85wRILbCnkQ6gCgRhmjpGoirdAYr-M9Xlb7rMv0CtmSlDQkIo7bY0Gxk6XLXRDFJyfpKbgf.jpg?quality=95&amp;as=32x24,48x36,72x54,108x81,160x120,240x180,360x270,480x360,540x405,640x480,720x540,1080x810,1280x960,1440x1080,2560x1920&amp;from=bu&amp;cs=1280x0"/>
          <p:cNvSpPr>
            <a:spLocks noChangeAspect="1"/>
          </p:cNvSpPr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1" name="AutoShape 2" descr="https://sun9-71.userapi.com/s/v1/ig2/e8JScyIMfPg0BqIzdSD8wCTtG4aPitAgtD28RBJTyIWHbU07ZlJuNDMIf7B_I5NlW59N01cC0kReMIODUSPA76dR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2" name="AutoShape 6" descr="https://sun9-68.userapi.com/s/v1/if2/F01p2l444mQ6ARQ2HA0iH_OtqKWfi-6hJ8G70QsAbyYUJKJlBBqEvFSCgLKhb9aZerD4HoH4Qyb_LjnOqFNvJYeu.jpg?quality=95&amp;as=32x14,48x22,72x32,108x49,160x72,240x108,360x162,480x216,540x243,640x288,720x324,1080x487,1156x521&amp;from=bu&amp;cs=1156x0"/>
          <p:cNvSpPr>
            <a:spLocks noChangeAspect="1"/>
          </p:cNvSpPr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3" name="AutoShape 9" descr="https://sun9-4.userapi.com/s/v1/ig2/D9jW0avkvnAJiX_ddS56ifzdR6ucXZScwlMIQZCu8rj1AF-Jaf43Xoht-t-jYHz4zHtAjYrAi3YsX7AHRFZc57An.jpg?quality=95&amp;as=32x43,48x64,72x96,108x143,160x213,240x319,360x478,480x638,540x717,640x850,720x957,1080x1435,1280x1700,1440x1913,1927x2560&amp;from=bu&amp;cs=1280x0"/>
          <p:cNvSpPr>
            <a:spLocks noChangeAspect="1"/>
          </p:cNvSpPr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4" name="AutoShape 2" descr="https://sun9-19.userapi.com/s/v1/if2/esqrgSougWbfyZg0o7TijApfZOOG-vzihtyfNQE59UNrRcOy-Kl2bgoCrXi0Ey-t1t6CvnaBvyJxitdq0FQn_FJd.jpg?quality=95&amp;as=32x18,48x27,72x40,108x61,160x90,240x135,360x202,480x270,540x304,640x360,720x405,1080x607,1280x720,1440x810,1600x900&amp;from=bu&amp;cs=1280x0"/>
          <p:cNvSpPr>
            <a:spLocks noChangeAspect="1"/>
          </p:cNvSpPr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5" name="AutoShape 5" descr="https://sun9-62.userapi.com/s/v1/if2/8ifNtclXIA0iDlEab5IBc8j7c3AcyTNFqgoKE66QWUxW-2uFFVaS6BBOKWdOrl57HA4MawJjAMTwejhMUNBi9lvi.jpg?quality=95&amp;as=32x18,48x27,72x40,108x61,160x90,240x135,360x202,480x270,540x304,640x360,720x405,1080x607,1280x720&amp;from=bu&amp;cs=1280x0"/>
          <p:cNvSpPr>
            <a:spLocks noChangeAspect="1"/>
          </p:cNvSpPr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6" name="AutoShape 2" descr="https://sun9-65.userapi.com/s/v1/ig2/VrgIuMQPLpluDFc-tlFiHy4kiHm4ckVn1_QZ0SdCB-YW-JsA8b34vDbLzbrkNw0xwD9Nzwv1PpVnH4w5K73yhD1Y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7" name="AutoShape 2" descr="https://sun9-22.userapi.com/s/v1/ig2/nJhj8Dw_4NdcVVLsHZLHWUCUcJTepMOP10V428jTQvr7gSQiHeRUPAKha0w-jHGfp_rDu1V0O_ckaijYKGndffmb.jpg?quality=95&amp;as=32x43,48x64,72x96,108x144,160x213,240x320,360x480,480x640,540x720,640x853,720x960,1080x1440,1280x1707,1440x1920,1920x2560&amp;from=bu&amp;cs=1280x0"/>
          <p:cNvSpPr>
            <a:spLocks noChangeAspect="1"/>
          </p:cNvSpPr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78" name="Прямоугольник 16"/>
          <p:cNvSpPr/>
          <p:nvPr/>
        </p:nvSpPr>
        <p:spPr>
          <a:xfrm>
            <a:off x="307975" y="723900"/>
            <a:ext cx="82677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69679" name="Прямоугольник 21"/>
          <p:cNvSpPr/>
          <p:nvPr/>
        </p:nvSpPr>
        <p:spPr>
          <a:xfrm>
            <a:off x="612775" y="3078163"/>
            <a:ext cx="3627438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69680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" y="2039938"/>
            <a:ext cx="4459288" cy="4457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9681" name="Прямоугольник 17"/>
          <p:cNvSpPr/>
          <p:nvPr/>
        </p:nvSpPr>
        <p:spPr>
          <a:xfrm>
            <a:off x="155575" y="2413000"/>
            <a:ext cx="5095875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369682" name="Прямоугольник 23"/>
          <p:cNvSpPr/>
          <p:nvPr/>
        </p:nvSpPr>
        <p:spPr>
          <a:xfrm>
            <a:off x="460058" y="-76517"/>
            <a:ext cx="8240712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августа 2025 года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Доме детского творчества прошла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педагогов дополнительного образования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ДДТ «Радуга талантов»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советников директора по воспитанию и взаимодействию с детскими объединениями 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Августовской педагогической конференции.</a:t>
            </a:r>
          </a:p>
        </p:txBody>
      </p:sp>
      <p:pic>
        <p:nvPicPr>
          <p:cNvPr id="369683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3" y="2041525"/>
            <a:ext cx="3656012" cy="4456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71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62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1715" name="Прямоугольник 4"/>
          <p:cNvSpPr/>
          <p:nvPr/>
        </p:nvSpPr>
        <p:spPr>
          <a:xfrm>
            <a:off x="0" y="5265738"/>
            <a:ext cx="487521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-apple-system"/>
              </a:rPr>
              <a:t>.</a:t>
            </a: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71716" name="Прямоугольник 8"/>
          <p:cNvSpPr/>
          <p:nvPr/>
        </p:nvSpPr>
        <p:spPr>
          <a:xfrm>
            <a:off x="152400" y="4876483"/>
            <a:ext cx="304800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ноября сотрудницы ДДТ "Радуга талантов" методист Исламова Р.Р. и педагог-организатор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Мингазова М.В. участвовали в благотворительном концерте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поддержку военнослужащих СВО </a:t>
            </a:r>
          </a:p>
        </p:txBody>
      </p:sp>
      <p:pic>
        <p:nvPicPr>
          <p:cNvPr id="371717" name="Рисунок 6"/>
          <p:cNvPicPr>
            <a:picLocks noChangeAspect="1"/>
          </p:cNvPicPr>
          <p:nvPr/>
        </p:nvPicPr>
        <p:blipFill>
          <a:blip r:embed="rId3"/>
          <a:srcRect t="27077" b="6718"/>
          <a:stretch>
            <a:fillRect/>
          </a:stretch>
        </p:blipFill>
        <p:spPr>
          <a:xfrm>
            <a:off x="228600" y="2209800"/>
            <a:ext cx="1801813" cy="2584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1718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288" y="57150"/>
            <a:ext cx="2838450" cy="4168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171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1143000"/>
            <a:ext cx="2193925" cy="233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1720" name="Объект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1219200"/>
            <a:ext cx="2274888" cy="2265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38200" y="169863"/>
            <a:ext cx="403701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ПОБЕДА </a:t>
            </a: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БУДЕТ </a:t>
            </a: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НАМИ!</a:t>
            </a:r>
          </a:p>
        </p:txBody>
      </p:sp>
      <p:sp>
        <p:nvSpPr>
          <p:cNvPr id="371722" name="Прямоугольник 3"/>
          <p:cNvSpPr/>
          <p:nvPr/>
        </p:nvSpPr>
        <p:spPr>
          <a:xfrm>
            <a:off x="2286000" y="3484880"/>
            <a:ext cx="3989388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ВСТРЕЧА С ВЕТЕРАНАМИ СВО </a:t>
            </a:r>
            <a:r>
              <a:rPr lang="ru-RU" alt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ГУГАЛО </a:t>
            </a: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</a:t>
            </a:r>
            <a:r>
              <a:rPr lang="ru-RU" alt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КОЩЕЕВЫМ К.А. в рамках мероприятия «Юнармейские старты»</a:t>
            </a:r>
          </a:p>
        </p:txBody>
      </p:sp>
      <p:pic>
        <p:nvPicPr>
          <p:cNvPr id="371723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4497705"/>
            <a:ext cx="3400425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1724" name="Прямоугольник 3"/>
          <p:cNvSpPr/>
          <p:nvPr/>
        </p:nvSpPr>
        <p:spPr>
          <a:xfrm>
            <a:off x="5562600" y="5029200"/>
            <a:ext cx="4572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участником СВО</a:t>
            </a: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Ибрагимовым Р.Р.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3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2739" name="Изображение 3" descr="mZAfnPQ5SeakOuEFGJ_93Ft1l44bXcORXwlo_axWa0aWNfPfuQsf_0fVg7-eKcaRiTS_VoW38dgupw7J9HL4EuV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488" y="195263"/>
            <a:ext cx="2741612" cy="3009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2740" name="Изображение 4" descr="UMj9VvHWvRmcpY_CF75oE_xFW-8JzhL7j4rmJo5OQuQRcKm6IohB4lbhY8ju1GY36vHvtnunyeVCq2AaqTGWopvj"/>
          <p:cNvPicPr>
            <a:picLocks noChangeAspect="1"/>
          </p:cNvPicPr>
          <p:nvPr/>
        </p:nvPicPr>
        <p:blipFill>
          <a:blip r:embed="rId4"/>
          <a:srcRect l="12891" t="15015" r="7767"/>
          <a:stretch>
            <a:fillRect/>
          </a:stretch>
        </p:blipFill>
        <p:spPr>
          <a:xfrm>
            <a:off x="69850" y="3733800"/>
            <a:ext cx="3146425" cy="291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2741" name="Изображение 6" descr="zqnuvxq_JbYOBRh_0_NPsHGg0HCVorNt_uzjnbLFBs_BRCMzmH8y9QoJp2sd7nHvwzHDVGRycDVXWvmdOoHKfcs0"/>
          <p:cNvPicPr>
            <a:picLocks noChangeAspect="1"/>
          </p:cNvPicPr>
          <p:nvPr/>
        </p:nvPicPr>
        <p:blipFill>
          <a:blip r:embed="rId5"/>
          <a:srcRect t="17102" r="17863" b="18130"/>
          <a:stretch>
            <a:fillRect/>
          </a:stretch>
        </p:blipFill>
        <p:spPr>
          <a:xfrm>
            <a:off x="412750" y="195263"/>
            <a:ext cx="2711450" cy="3046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2742" name="Изображение 7" descr="K1ryqb-MpxAqIeHTdkD5yTW2Iy6ufCnyEq8dISmz6uGzauAjujffDUtqdzDwXl-sMwQ-CwswlCnslIZilaHKuvF9"/>
          <p:cNvPicPr>
            <a:picLocks noChangeAspect="1"/>
          </p:cNvPicPr>
          <p:nvPr/>
        </p:nvPicPr>
        <p:blipFill>
          <a:blip r:embed="rId6"/>
          <a:srcRect l="15131" t="230" b="38297"/>
          <a:stretch>
            <a:fillRect/>
          </a:stretch>
        </p:blipFill>
        <p:spPr>
          <a:xfrm>
            <a:off x="3284538" y="3729038"/>
            <a:ext cx="2714625" cy="2919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2743" name="Изображение 8" descr="x_GlV-e0GSEeuEwSKEzOWWubEnT6e9Nra30W3Pn8jgV5nBalY224tMHhWlrgIRMw9YThfeAU57iOTq54WN9NGYJG"/>
          <p:cNvPicPr>
            <a:picLocks noChangeAspect="1"/>
          </p:cNvPicPr>
          <p:nvPr/>
        </p:nvPicPr>
        <p:blipFill>
          <a:blip r:embed="rId7"/>
          <a:srcRect t="8011" r="4971" b="32509"/>
          <a:stretch>
            <a:fillRect/>
          </a:stretch>
        </p:blipFill>
        <p:spPr>
          <a:xfrm>
            <a:off x="6065838" y="3733800"/>
            <a:ext cx="3106737" cy="2914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2744" name="Текстовое поле 9"/>
          <p:cNvSpPr txBox="1"/>
          <p:nvPr/>
        </p:nvSpPr>
        <p:spPr>
          <a:xfrm>
            <a:off x="3429000" y="195263"/>
            <a:ext cx="2797175" cy="2862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Субботник</a:t>
            </a:r>
            <a:r>
              <a:rPr lang="en-US" altLang="ru-RU" sz="1800" b="1">
                <a:solidFill>
                  <a:srgbClr val="FF0000"/>
                </a:solidFill>
              </a:rPr>
              <a:t> </a:t>
            </a:r>
            <a:r>
              <a:rPr lang="en-US" altLang="ru-RU" sz="1800" b="1">
                <a:solidFill>
                  <a:srgbClr val="000000"/>
                </a:solidFill>
              </a:rPr>
              <a:t>- </a:t>
            </a:r>
            <a:r>
              <a:rPr lang="en-US" altLang="en-US" sz="1800" b="1">
                <a:solidFill>
                  <a:srgbClr val="000000"/>
                </a:solidFill>
              </a:rPr>
              <a:t>это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прекрасный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способ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проявить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наше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желание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жить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в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красивом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мире</a:t>
            </a:r>
            <a:r>
              <a:rPr lang="ru-RU" altLang="en-US" sz="1800" b="1">
                <a:solidFill>
                  <a:srgbClr val="000000"/>
                </a:solidFill>
              </a:rPr>
              <a:t>.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ru-RU" altLang="ru-RU" sz="1800" b="1">
                <a:solidFill>
                  <a:srgbClr val="000000"/>
                </a:solidFill>
              </a:rPr>
              <a:t>Дружный коллектив ДДТ «Радуга талантов»</a:t>
            </a:r>
            <a:r>
              <a:rPr lang="en-US" altLang="ru-RU" sz="1800" b="1">
                <a:solidFill>
                  <a:srgbClr val="000000"/>
                </a:solidFill>
              </a:rPr>
              <a:t> </a:t>
            </a:r>
            <a:r>
              <a:rPr lang="ru-RU" altLang="ru-RU" sz="1800" b="1">
                <a:solidFill>
                  <a:srgbClr val="000000"/>
                </a:solidFill>
              </a:rPr>
              <a:t>регулярно участвует 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в благоустройстве</a:t>
            </a:r>
            <a:r>
              <a:rPr lang="ru-RU" altLang="en-US" sz="1800" b="1">
                <a:solidFill>
                  <a:srgbClr val="000000"/>
                </a:solidFill>
              </a:rPr>
              <a:t> прилегающей территории. 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265430" marR="0" lvl="0" indent="-26543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1" i="1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</a:t>
            </a:r>
            <a:r>
              <a:rPr kumimoji="0" lang="ru-RU" sz="36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Задачи и направления в</a:t>
            </a:r>
            <a:r>
              <a:rPr kumimoji="0" lang="ru-RU" sz="3600" b="1" i="1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36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2026 году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-формирование и развитие творческих способностей учащихся;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-формирование культуры здорового и безопасного образа жизни, укрепление здоровья учащихся;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-обеспечение духовно-нравственного, гражданско-патриотического, военно-патриотического, трудового воспитания учащихся;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-выявление, развитие и поддержку талантливых учащихся, а также лиц, проявивших выдающиеся способности;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-создание и обеспечение необходимых условий для личностного развития, укрепление здоровья, профессионального самоопределения и творческого труда учащихся;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-социализацию и адаптацию учащихся к жизни в обществе;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-формирование общей культуры учащихся;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3" y="4286250"/>
          <a:ext cx="8705851" cy="1525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363"/>
                <a:gridCol w="2010434"/>
                <a:gridCol w="2087501"/>
                <a:gridCol w="1239463"/>
                <a:gridCol w="1868090"/>
              </a:tblGrid>
              <a:tr h="900776">
                <a:tc>
                  <a:txBody>
                    <a:bodyPr/>
                    <a:lstStyle/>
                    <a:p>
                      <a:r>
                        <a:rPr lang="ru-RU" sz="1800" smtClean="0"/>
                        <a:t>Учебный год</a:t>
                      </a:r>
                      <a:endParaRPr lang="ru-RU" sz="1800"/>
                    </a:p>
                  </a:txBody>
                  <a:tcPr marT="45744" marB="45744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Из семей участников СВО</a:t>
                      </a:r>
                      <a:endParaRPr lang="ru-RU" sz="1800"/>
                    </a:p>
                  </a:txBody>
                  <a:tcPr marT="45744" marB="45744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СОП (желтая и красная зона)</a:t>
                      </a:r>
                      <a:endParaRPr lang="ru-RU" sz="1800"/>
                    </a:p>
                  </a:txBody>
                  <a:tcPr marT="45744" marB="45744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ПДН</a:t>
                      </a:r>
                      <a:endParaRPr lang="ru-RU" sz="1800"/>
                    </a:p>
                  </a:txBody>
                  <a:tcPr marT="45744" marB="45744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Внутренний</a:t>
                      </a:r>
                      <a:r>
                        <a:rPr lang="ru-RU" sz="1800" baseline="0" smtClean="0"/>
                        <a:t> контроль</a:t>
                      </a:r>
                      <a:endParaRPr lang="ru-RU" sz="1800"/>
                    </a:p>
                  </a:txBody>
                  <a:tcPr marT="45744" marB="45744"/>
                </a:tc>
              </a:tr>
              <a:tr h="624812">
                <a:tc>
                  <a:txBody>
                    <a:bodyPr/>
                    <a:lstStyle/>
                    <a:p>
                      <a:r>
                        <a:rPr lang="ru-RU" sz="1800" smtClean="0"/>
                        <a:t>2025-2026</a:t>
                      </a:r>
                      <a:endParaRPr lang="ru-RU" sz="1800"/>
                    </a:p>
                  </a:txBody>
                  <a:tcPr marT="45744" marB="4574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45</a:t>
                      </a:r>
                      <a:endParaRPr lang="ru-RU" sz="1800"/>
                    </a:p>
                  </a:txBody>
                  <a:tcPr marT="45744" marB="457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3</a:t>
                      </a:r>
                      <a:endParaRPr lang="ru-RU" sz="1800"/>
                    </a:p>
                  </a:txBody>
                  <a:tcPr marT="45744" marB="457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6</a:t>
                      </a:r>
                      <a:endParaRPr lang="ru-RU" sz="1800"/>
                    </a:p>
                  </a:txBody>
                  <a:tcPr marT="45744" marB="457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304</a:t>
                      </a:r>
                      <a:endParaRPr lang="ru-RU" sz="1800"/>
                    </a:p>
                  </a:txBody>
                  <a:tcPr marT="45744" marB="457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375835" name="TextBox 2"/>
          <p:cNvSpPr txBox="1"/>
          <p:nvPr/>
        </p:nvSpPr>
        <p:spPr>
          <a:xfrm>
            <a:off x="304800" y="0"/>
            <a:ext cx="84582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</a:rPr>
              <a:t>Охват детей дополнительным образованием </a:t>
            </a: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</a:rPr>
              <a:t>в МБУ ДО ДДТ «Радуга талантов»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" y="708025"/>
          <a:ext cx="8762999" cy="3101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135"/>
                <a:gridCol w="2747720"/>
                <a:gridCol w="2302144"/>
              </a:tblGrid>
              <a:tr h="443139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2024-2025 уч.год</a:t>
                      </a:r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2025-2026 уч.год</a:t>
                      </a:r>
                      <a:endParaRPr lang="ru-RU" sz="1800"/>
                    </a:p>
                  </a:txBody>
                  <a:tcPr marT="45718" marB="45718"/>
                </a:tc>
              </a:tr>
              <a:tr h="443139">
                <a:tc>
                  <a:txBody>
                    <a:bodyPr/>
                    <a:lstStyle/>
                    <a:p>
                      <a:r>
                        <a:rPr lang="ru-RU" sz="1800" b="1" i="1" smtClean="0"/>
                        <a:t>Учащихся, всего </a:t>
                      </a:r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1829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800" b="1" i="1" smtClean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443139">
                <a:tc>
                  <a:txBody>
                    <a:bodyPr/>
                    <a:lstStyle/>
                    <a:p>
                      <a:r>
                        <a:rPr lang="ru-RU" sz="1800" b="1" i="1" smtClean="0"/>
                        <a:t> бюджет</a:t>
                      </a:r>
                      <a:r>
                        <a:rPr lang="en-US" sz="1800" b="1" i="1" smtClean="0"/>
                        <a:t> </a:t>
                      </a:r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1766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800" b="1" i="1" smtClean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443139">
                <a:tc>
                  <a:txBody>
                    <a:bodyPr/>
                    <a:lstStyle/>
                    <a:p>
                      <a:r>
                        <a:rPr lang="ru-RU" sz="1800" b="1" i="1" err="1" smtClean="0"/>
                        <a:t>внебюджет</a:t>
                      </a:r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443139">
                <a:tc>
                  <a:txBody>
                    <a:bodyPr/>
                    <a:lstStyle/>
                    <a:p>
                      <a:r>
                        <a:rPr lang="ru-RU" sz="1800" b="1" i="1" smtClean="0"/>
                        <a:t>из них:  - город</a:t>
                      </a:r>
                      <a:r>
                        <a:rPr lang="en-US" sz="1800" b="1" i="1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1208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smtClean="0">
                          <a:solidFill>
                            <a:schemeClr val="tx1"/>
                          </a:solidFill>
                        </a:rPr>
                        <a:t>1101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443139">
                <a:tc>
                  <a:txBody>
                    <a:bodyPr/>
                    <a:lstStyle/>
                    <a:p>
                      <a:r>
                        <a:rPr lang="ru-RU" sz="1800" b="1" i="1" smtClean="0"/>
                        <a:t>село</a:t>
                      </a:r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621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665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443139">
                <a:tc>
                  <a:txBody>
                    <a:bodyPr/>
                    <a:lstStyle/>
                    <a:p>
                      <a:r>
                        <a:rPr lang="ru-RU" sz="1800" b="1" i="1" smtClean="0">
                          <a:solidFill>
                            <a:srgbClr val="003300"/>
                          </a:solidFill>
                        </a:rPr>
                        <a:t>Объединений, </a:t>
                      </a:r>
                      <a:r>
                        <a:rPr lang="ru-RU" sz="1800" b="1" i="1" smtClean="0"/>
                        <a:t>всего</a:t>
                      </a:r>
                      <a:r>
                        <a:rPr lang="en-US" sz="1800" b="1" i="1" smtClean="0"/>
                        <a:t> </a:t>
                      </a:r>
                      <a:endParaRPr lang="ru-RU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ru-RU" sz="180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smtClean="0">
                          <a:solidFill>
                            <a:schemeClr val="tx1"/>
                          </a:solidFill>
                        </a:rPr>
                        <a:t>154</a:t>
                      </a:r>
                      <a:endParaRPr lang="ru-RU" sz="1800" b="1" i="1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31888"/>
            <a:ext cx="4937125" cy="993775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77860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167063" y="1308100"/>
            <a:ext cx="2924175" cy="2192338"/>
          </a:xfrm>
        </p:spPr>
      </p:pic>
      <p:pic>
        <p:nvPicPr>
          <p:cNvPr id="377861" name="Объект 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268663" y="3700463"/>
            <a:ext cx="2720975" cy="2041525"/>
          </a:xfrm>
        </p:spPr>
      </p:pic>
      <p:pic>
        <p:nvPicPr>
          <p:cNvPr id="377862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3733800"/>
            <a:ext cx="2725738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7863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125" y="3697288"/>
            <a:ext cx="2725738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7864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38" y="1308100"/>
            <a:ext cx="2922587" cy="2192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7865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6175" y="1325563"/>
            <a:ext cx="2874963" cy="2157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7866" name="TextBox 2"/>
          <p:cNvSpPr txBox="1"/>
          <p:nvPr/>
        </p:nvSpPr>
        <p:spPr>
          <a:xfrm>
            <a:off x="3352800" y="381000"/>
            <a:ext cx="28829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ru-RU" altLang="ru-RU" b="1">
                <a:solidFill>
                  <a:schemeClr val="tx2"/>
                </a:solidFill>
                <a:latin typeface="Arial" panose="020B0604020202020204" pitchFamily="34" charset="0"/>
              </a:rPr>
              <a:t>Доступная среда 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/>
          <a:lstStyle/>
          <a:p>
            <a:pPr marL="265430" indent="-265430" algn="ctr" eaLnBrk="1" hangingPunct="1">
              <a:buFontTx/>
              <a:buNone/>
            </a:pPr>
            <a:r>
              <a:rPr lang="ru-RU" altLang="x-none" b="1" i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ru-RU" altLang="x-none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Особенности образовательного процесса</a:t>
            </a:r>
          </a:p>
          <a:p>
            <a:pPr marL="265430" indent="-265430" eaLnBrk="1" hangingPunct="1">
              <a:buFont typeface="Wingdings 2" panose="05020102010507070707" pitchFamily="18" charset="2"/>
              <a:buChar char=""/>
            </a:pPr>
            <a:r>
              <a:rPr lang="ru-RU" altLang="x-none" sz="1800" b="1"/>
              <a:t>  В МБУ ДО ДДТ «Радуга талантов» реализуются  дополнительные общеобразовательные общеразвивающие программы в течение всего календарного года, включая каникулярное время для детей от 5 до 18 лет</a:t>
            </a:r>
          </a:p>
          <a:p>
            <a:pPr marL="265430" indent="-265430" eaLnBrk="1" hangingPunct="1">
              <a:buFont typeface="Wingdings 2" panose="05020102010507070707" pitchFamily="18" charset="2"/>
              <a:buChar char=""/>
            </a:pPr>
            <a:r>
              <a:rPr lang="ru-RU" altLang="x-none" sz="1800" b="1"/>
              <a:t>Срок реализации программ, в зависимости от направленностей, составляет от 1 до 9 лет. Количество учащихся в объединении, их возрастные категории, а также продолжительность учебных занятий в объединении зависят от направленности дополнительных общеобразовательных программ и определяются локальным нормативным актом организации. </a:t>
            </a:r>
          </a:p>
          <a:p>
            <a:pPr marL="265430" indent="-265430" eaLnBrk="1" hangingPunct="1">
              <a:buFont typeface="Wingdings 2" panose="05020102010507070707" pitchFamily="18" charset="2"/>
              <a:buChar char=""/>
            </a:pPr>
            <a:r>
              <a:rPr lang="ru-RU" altLang="x-none" sz="1800" b="1"/>
              <a:t>Деятельность учащихся осуществляется в  одновозрастных и разновозрастных объединениях по интересам (далее –  объединение).</a:t>
            </a:r>
          </a:p>
          <a:p>
            <a:pPr marL="265430" indent="-265430" eaLnBrk="1" hangingPunct="1">
              <a:buFont typeface="Wingdings 2" panose="05020102010507070707" pitchFamily="18" charset="2"/>
              <a:buChar char=""/>
            </a:pPr>
            <a:r>
              <a:rPr lang="ru-RU" altLang="x-none" sz="1800" b="1"/>
              <a:t>Занятия проводятся по группам, индивидуально или всем составом объединения. Их продолжительность, как правило, составляет два –академических часа, но может меняться в зависимости от возраста учащихся. 5-6 лет по 30 мин занятие, 7-17 лет по 40 мин занятие.</a:t>
            </a:r>
          </a:p>
          <a:p>
            <a:pPr marL="265430" indent="-265430" eaLnBrk="1" hangingPunct="1">
              <a:buFont typeface="Wingdings 2" panose="05020102010507070707" pitchFamily="18" charset="2"/>
              <a:buChar char=""/>
            </a:pPr>
            <a:r>
              <a:rPr lang="ru-RU" altLang="x-none" sz="1800" b="1"/>
              <a:t>Каждый учащийся имеет право заниматься в нескольких объединениях, менять их. Количество групп комплектуется на добровольной основе, определяется Муниципальным заданием, на основании поданных заявлений родителей (законных  представителей) и условий, созданных для осуществления образовательного процесса, и с учетом санитарных норм. </a:t>
            </a:r>
          </a:p>
          <a:p>
            <a:pPr marL="265430" indent="-265430" eaLnBrk="1" hangingPunct="1">
              <a:buFont typeface="Wingdings 2" panose="05020102010507070707" pitchFamily="18" charset="2"/>
              <a:buChar char=""/>
            </a:pPr>
            <a:endParaRPr lang="ru-RU" altLang="x-none" sz="4000" b="1" i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265430" indent="-265430" eaLnBrk="1" hangingPunct="1">
              <a:lnSpc>
                <a:spcPct val="80000"/>
              </a:lnSpc>
              <a:buFont typeface="Wingdings 2" panose="05020102010507070707" pitchFamily="18" charset="2"/>
              <a:buChar char=""/>
            </a:pPr>
            <a:endParaRPr sz="1800">
              <a:solidFill>
                <a:srgbClr val="4D4D4D"/>
              </a:solidFill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930" name="Picture 2" descr="Picture backgroun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313"/>
            <a:ext cx="3205163" cy="149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820988" y="149225"/>
            <a:ext cx="6073775" cy="33575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0932" name="Прямоугольник 1"/>
          <p:cNvSpPr/>
          <p:nvPr/>
        </p:nvSpPr>
        <p:spPr>
          <a:xfrm>
            <a:off x="3000375" y="214313"/>
            <a:ext cx="5715000" cy="3416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chemeClr val="bg1"/>
                </a:solidFill>
                <a:latin typeface="Arial" panose="020B0604020202020204" pitchFamily="34" charset="0"/>
              </a:rPr>
              <a:t>«Навигатор дополнительного образования»</a:t>
            </a:r>
            <a:r>
              <a:rPr lang="ru-RU" altLang="ru-RU" sz="2400">
                <a:solidFill>
                  <a:schemeClr val="bg1"/>
                </a:solidFill>
                <a:latin typeface="Arial" panose="020B0604020202020204" pitchFamily="34" charset="0"/>
              </a:rPr>
              <a:t> (Навигатор) —</a:t>
            </a:r>
            <a:r>
              <a:rPr lang="ru-RU" altLang="ru-RU" sz="2400" b="1">
                <a:solidFill>
                  <a:schemeClr val="bg1"/>
                </a:solidFill>
                <a:latin typeface="Arial" panose="020B0604020202020204" pitchFamily="34" charset="0"/>
              </a:rPr>
              <a:t>информационный портал, который помогает родителям выбирать программы дополнительного образования для детей</a:t>
            </a:r>
            <a:r>
              <a:rPr lang="ru-RU" altLang="ru-RU" sz="240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chemeClr val="bg1"/>
                </a:solidFill>
                <a:latin typeface="Arial" panose="020B0604020202020204" pitchFamily="34" charset="0"/>
              </a:rPr>
              <a:t>Запущен в рамках федерального проекта «Успех каждого ребёнка». </a:t>
            </a:r>
            <a:r>
              <a:rPr lang="ru-RU" altLang="ru-RU" sz="2400">
                <a:solidFill>
                  <a:schemeClr val="bg1"/>
                </a:solidFill>
                <a:latin typeface="Arial" panose="020B0604020202020204" pitchFamily="34" charset="0"/>
                <a:hlinkClick r:id="rId3"/>
              </a:rPr>
              <a:t/>
            </a:r>
            <a:br>
              <a:rPr lang="ru-RU" altLang="ru-RU" sz="2400">
                <a:solidFill>
                  <a:schemeClr val="bg1"/>
                </a:solidFill>
                <a:latin typeface="Arial" panose="020B0604020202020204" pitchFamily="34" charset="0"/>
                <a:hlinkClick r:id="rId3"/>
              </a:rPr>
            </a:br>
            <a:endParaRPr lang="ru-RU" altLang="ru-RU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0933" name="TextBox 4"/>
          <p:cNvSpPr txBox="1"/>
          <p:nvPr/>
        </p:nvSpPr>
        <p:spPr>
          <a:xfrm>
            <a:off x="0" y="1643063"/>
            <a:ext cx="23876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" panose="020B0604020202020204" pitchFamily="34" charset="0"/>
              </a:rPr>
              <a:t>р16.навигатор.дети</a:t>
            </a:r>
          </a:p>
        </p:txBody>
      </p:sp>
      <p:sp>
        <p:nvSpPr>
          <p:cNvPr id="12" name="Стрелка вниз 11"/>
          <p:cNvSpPr/>
          <p:nvPr/>
        </p:nvSpPr>
        <p:spPr>
          <a:xfrm rot="2755243">
            <a:off x="1485106" y="3274219"/>
            <a:ext cx="928688" cy="1330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357688" y="3786188"/>
            <a:ext cx="928688" cy="1071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7286625" y="3786188"/>
            <a:ext cx="928688" cy="1071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0937" name="Прямоугольник 14"/>
          <p:cNvSpPr/>
          <p:nvPr/>
        </p:nvSpPr>
        <p:spPr>
          <a:xfrm>
            <a:off x="0" y="4786313"/>
            <a:ext cx="257175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>
              <a:spcBef>
                <a:spcPct val="0"/>
              </a:spcBef>
              <a:buFontTx/>
              <a:buAutoNum type="arabicParenR"/>
            </a:pPr>
            <a:r>
              <a:rPr lang="ru-RU" altLang="ru-RU" sz="2000" b="1">
                <a:solidFill>
                  <a:srgbClr val="002060"/>
                </a:solidFill>
                <a:latin typeface="Arial" panose="020B0604020202020204" pitchFamily="34" charset="0"/>
              </a:rPr>
              <a:t>родители могут подать заявку на интересующую их программу</a:t>
            </a:r>
          </a:p>
        </p:txBody>
      </p:sp>
      <p:sp>
        <p:nvSpPr>
          <p:cNvPr id="380938" name="Прямоугольник 16"/>
          <p:cNvSpPr/>
          <p:nvPr/>
        </p:nvSpPr>
        <p:spPr>
          <a:xfrm>
            <a:off x="3071813" y="5000625"/>
            <a:ext cx="3500437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Arial" panose="020B0604020202020204" pitchFamily="34" charset="0"/>
              </a:rPr>
              <a:t>2) педагоги заполняют электронный журнал посещаемости учащихся</a:t>
            </a:r>
          </a:p>
        </p:txBody>
      </p:sp>
      <p:sp>
        <p:nvSpPr>
          <p:cNvPr id="380939" name="Прямоугольник 17"/>
          <p:cNvSpPr/>
          <p:nvPr/>
        </p:nvSpPr>
        <p:spPr>
          <a:xfrm>
            <a:off x="6429375" y="4857750"/>
            <a:ext cx="2714625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3</a:t>
            </a:r>
            <a:r>
              <a:rPr lang="ru-RU" altLang="ru-RU" sz="2000" b="1">
                <a:solidFill>
                  <a:srgbClr val="002060"/>
                </a:solidFill>
                <a:latin typeface="Arial" panose="020B0604020202020204" pitchFamily="34" charset="0"/>
              </a:rPr>
              <a:t>) публикация программ доп. образования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265430" marR="0" lvl="0" indent="-26543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1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Работа с родителями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Решением Педагогического совета №3 от 13.02.2019 г.приняты локальные акты</a:t>
            </a: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ПОЛОЖЕНИЕ  о Собрании родителей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ПОЛОЖЕНИЕ о правах и обязанностях родителей  учащихся (законных представителей) </a:t>
            </a:r>
            <a:endParaRPr kumimoji="0" lang="ru-RU" sz="1800" b="1" i="1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Положение о  Совете родителей 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Организация антикоррупционной деятельности согласно  документам</a:t>
            </a: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Приказ МО и Н РТ «О дополнительных источниках дохода образовательных учреждений и ответственности за нарушение установленного порядка их привлечения»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Приказ от 19.11.2020 г. №170-ОД «Об антикоррупционных мероприятиях»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Оформлен стенд «Для вас родители»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Организация общих родительских собраний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Организация «Дней открытых дверей»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Обобщение опыта работы ведущих ПДО города и села путем проведения семинаров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Привлечение родителей к участию в спортивно-массовых мероприятиях, походах, экскурсиях, соревнованиях.</a:t>
            </a:r>
          </a:p>
          <a:p>
            <a:pPr marL="265430" marR="0" lvl="0" indent="-26543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Родители наши главные социальные партнеры.</a:t>
            </a:r>
          </a:p>
          <a:p>
            <a:pPr marL="265430" marR="0" lvl="0" indent="-26543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994" name="Picture 3" descr="C:\Users\victo\Desktop\презентация\krasivie-fony-dlya-prezentacii-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0995" name="Заголовок 7"/>
          <p:cNvSpPr>
            <a:spLocks noGrp="1"/>
          </p:cNvSpPr>
          <p:nvPr>
            <p:ph type="title"/>
          </p:nvPr>
        </p:nvSpPr>
        <p:spPr>
          <a:xfrm>
            <a:off x="228600" y="1828800"/>
            <a:ext cx="8763000" cy="4559300"/>
          </a:xfrm>
          <a:blipFill rotWithShape="1">
            <a:blip r:embed="rId3"/>
            <a:stretch>
              <a:fillRect/>
            </a:stretch>
          </a:blipFill>
        </p:spPr>
        <p:txBody>
          <a:bodyPr vert="horz" wrap="square" lIns="91440" tIns="45720" rIns="91440" bIns="45720" anchor="b" anchorCtr="0"/>
          <a:lstStyle/>
          <a:p>
            <a:pPr algn="ctr" eaLnBrk="1" hangingPunct="1"/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ДШИ </a:t>
            </a:r>
            <a:r>
              <a:rPr lang="ru-RU" altLang="ru-RU" sz="2400" kern="12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250</a:t>
            </a:r>
            <a:r>
              <a:rPr lang="ru-RU" altLang="ru-RU" sz="2400" kern="1200">
                <a:latin typeface="+mj-lt"/>
                <a:ea typeface="+mj-ea"/>
                <a:cs typeface="+mj-cs"/>
              </a:rPr>
              <a:t> учащихся (художественное направление)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(Министерство культуры)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Спортшкола </a:t>
            </a:r>
            <a:r>
              <a:rPr lang="ru-RU" altLang="ru-RU" sz="2400" kern="12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500</a:t>
            </a:r>
            <a:r>
              <a:rPr lang="ru-RU" altLang="ru-RU" sz="2400" kern="1200">
                <a:latin typeface="+mj-lt"/>
                <a:ea typeface="+mj-ea"/>
                <a:cs typeface="+mj-cs"/>
              </a:rPr>
              <a:t> учащихся 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на базе 6 учреждений 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(физкультурно-спортивное направление)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(Министерство спорта)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ДДТ «Радуга талантов» </a:t>
            </a:r>
            <a:r>
              <a:rPr lang="ru-RU" altLang="ru-RU" sz="2400" kern="12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1835 </a:t>
            </a:r>
            <a:r>
              <a:rPr lang="ru-RU" altLang="ru-RU" sz="2400" kern="1200">
                <a:latin typeface="+mj-lt"/>
                <a:ea typeface="+mj-ea"/>
                <a:cs typeface="+mj-cs"/>
              </a:rPr>
              <a:t>учащихся 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на базе 18 учреждений (6 направлений)</a:t>
            </a:r>
            <a:br>
              <a:rPr lang="ru-RU" altLang="ru-RU" sz="2400" kern="1200">
                <a:latin typeface="+mj-lt"/>
                <a:ea typeface="+mj-ea"/>
                <a:cs typeface="+mj-cs"/>
              </a:rPr>
            </a:br>
            <a:r>
              <a:rPr lang="ru-RU" altLang="ru-RU" sz="2400" kern="1200">
                <a:latin typeface="+mj-lt"/>
                <a:ea typeface="+mj-ea"/>
                <a:cs typeface="+mj-cs"/>
              </a:rPr>
              <a:t>(Министерство образования)</a:t>
            </a:r>
            <a:r>
              <a:rPr lang="ru-RU" altLang="ru-RU" sz="3600" kern="1200">
                <a:latin typeface="+mj-lt"/>
                <a:ea typeface="+mj-ea"/>
                <a:cs typeface="+mj-cs"/>
              </a:rPr>
              <a:t/>
            </a:r>
            <a:br>
              <a:rPr lang="ru-RU" altLang="ru-RU" sz="3600" kern="1200">
                <a:latin typeface="+mj-lt"/>
                <a:ea typeface="+mj-ea"/>
                <a:cs typeface="+mj-cs"/>
              </a:rPr>
            </a:br>
            <a:endParaRPr lang="ru-RU" altLang="ru-RU" sz="1800" kern="1200"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457200" y="381000"/>
            <a:ext cx="8382000" cy="1384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lang="ru-RU" altLang="ru-RU" sz="2800" b="1" i="1">
                <a:solidFill>
                  <a:srgbClr val="10253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ДДТ-самое крупное многопрофильное учреждение дополнительного образования </a:t>
            </a:r>
          </a:p>
          <a:p>
            <a:pPr algn="ctr" eaLnBrk="1" hangingPunct="1">
              <a:buNone/>
            </a:pPr>
            <a:r>
              <a:rPr lang="ru-RU" altLang="ru-RU" sz="2800" b="1" i="1">
                <a:solidFill>
                  <a:srgbClr val="10253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Агрызского МР РТ</a:t>
            </a:r>
            <a:endParaRPr lang="ru-RU" altLang="ru-RU" sz="2800" b="1" i="1">
              <a:solidFill>
                <a:srgbClr val="10253F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857250"/>
          <a:ext cx="8839200" cy="4781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9593"/>
                <a:gridCol w="4193407"/>
                <a:gridCol w="381000"/>
                <a:gridCol w="1524000"/>
                <a:gridCol w="1981200"/>
              </a:tblGrid>
              <a:tr h="796925">
                <a:tc>
                  <a:txBody>
                    <a:bodyPr/>
                    <a:lstStyle/>
                    <a:p>
                      <a:r>
                        <a:rPr lang="ru-RU" sz="1800" smtClean="0"/>
                        <a:t>№</a:t>
                      </a:r>
                      <a:r>
                        <a:rPr lang="ru-RU" sz="1800" baseline="0" smtClean="0"/>
                        <a:t> п/п</a:t>
                      </a:r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Уровень мероприятий и конкурсов</a:t>
                      </a:r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2024</a:t>
                      </a:r>
                      <a:r>
                        <a:rPr lang="ru-RU" sz="1800" baseline="0" smtClean="0"/>
                        <a:t> </a:t>
                      </a:r>
                      <a:r>
                        <a:rPr lang="ru-RU" sz="1800" smtClean="0"/>
                        <a:t>год</a:t>
                      </a:r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2025 год</a:t>
                      </a:r>
                      <a:endParaRPr lang="ru-RU" sz="1800"/>
                    </a:p>
                  </a:txBody>
                  <a:tcPr/>
                </a:tc>
              </a:tr>
              <a:tr h="796925">
                <a:tc>
                  <a:txBody>
                    <a:bodyPr/>
                    <a:lstStyle/>
                    <a:p>
                      <a:r>
                        <a:rPr lang="ru-RU" sz="2800" smtClean="0"/>
                        <a:t>1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Муниципальный 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10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17</a:t>
                      </a:r>
                      <a:endParaRPr lang="ru-RU" sz="2800"/>
                    </a:p>
                  </a:txBody>
                  <a:tcPr/>
                </a:tc>
              </a:tr>
              <a:tr h="796925">
                <a:tc>
                  <a:txBody>
                    <a:bodyPr/>
                    <a:lstStyle/>
                    <a:p>
                      <a:r>
                        <a:rPr lang="ru-RU" sz="2800" smtClean="0"/>
                        <a:t>2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Республиканский 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25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48</a:t>
                      </a:r>
                      <a:endParaRPr lang="ru-RU" sz="2800"/>
                    </a:p>
                  </a:txBody>
                  <a:tcPr/>
                </a:tc>
              </a:tr>
              <a:tr h="796925">
                <a:tc>
                  <a:txBody>
                    <a:bodyPr/>
                    <a:lstStyle/>
                    <a:p>
                      <a:r>
                        <a:rPr lang="ru-RU" sz="2800" smtClean="0"/>
                        <a:t>3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 Межрегиональный 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5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6</a:t>
                      </a:r>
                      <a:endParaRPr lang="ru-RU" sz="2800"/>
                    </a:p>
                  </a:txBody>
                  <a:tcPr/>
                </a:tc>
              </a:tr>
              <a:tr h="796925">
                <a:tc>
                  <a:txBody>
                    <a:bodyPr/>
                    <a:lstStyle/>
                    <a:p>
                      <a:r>
                        <a:rPr lang="ru-RU" sz="2800" smtClean="0"/>
                        <a:t>4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Всероссийский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8</a:t>
                      </a:r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smtClean="0"/>
                        <a:t>5</a:t>
                      </a:r>
                      <a:endParaRPr lang="ru-RU" sz="2800"/>
                    </a:p>
                  </a:txBody>
                  <a:tcPr/>
                </a:tc>
              </a:tr>
              <a:tr h="796925"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smtClean="0"/>
                        <a:t>ИТОГО</a:t>
                      </a:r>
                      <a:endParaRPr lang="ru-RU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smtClean="0"/>
                        <a:t>48</a:t>
                      </a:r>
                      <a:endParaRPr lang="ru-RU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smtClean="0"/>
                        <a:t>76</a:t>
                      </a:r>
                      <a:endParaRPr lang="ru-RU" sz="2800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84046" name="TextBox 2"/>
          <p:cNvSpPr txBox="1"/>
          <p:nvPr/>
        </p:nvSpPr>
        <p:spPr>
          <a:xfrm>
            <a:off x="1692275" y="214313"/>
            <a:ext cx="612616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Arial" panose="020B0604020202020204" pitchFamily="34" charset="0"/>
              </a:rPr>
              <a:t> Участие в конкурсах и соревнованиях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5027" name="Прямоугольник 2"/>
          <p:cNvSpPr/>
          <p:nvPr/>
        </p:nvSpPr>
        <p:spPr>
          <a:xfrm>
            <a:off x="0" y="0"/>
            <a:ext cx="9296400" cy="77993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265430" indent="-265430" algn="ctr">
              <a:lnSpc>
                <a:spcPct val="80000"/>
              </a:lnSpc>
            </a:pPr>
            <a:endParaRPr lang="ru-RU" altLang="ru-RU" sz="2800" b="1" i="1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2800" b="1" i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Детские объединения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2800" b="1" i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художественной направленности</a:t>
            </a:r>
          </a:p>
          <a:p>
            <a:pPr marL="265430" indent="-265430" algn="ctr">
              <a:lnSpc>
                <a:spcPct val="80000"/>
              </a:lnSpc>
            </a:pPr>
            <a:endParaRPr lang="ru-RU" altLang="ru-RU" sz="1800" b="1" i="1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Всего : педагогов ДО – 24; групп-36; учащихся – 483</a:t>
            </a:r>
          </a:p>
          <a:p>
            <a:pPr marL="265430" indent="-265430" algn="ctr">
              <a:lnSpc>
                <a:spcPct val="80000"/>
              </a:lnSpc>
            </a:pPr>
            <a:endParaRPr lang="ru-RU" altLang="ru-RU" sz="1800" b="1" i="1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  Хореография</a:t>
            </a:r>
            <a:r>
              <a:rPr lang="ru-RU" altLang="ru-RU" sz="1800" b="1" i="1">
                <a:solidFill>
                  <a:srgbClr val="001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(«Росинки» - пед. Рыболовлева Ю.А.,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«Марийские узоры» - пед. Корнева О.В.)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Фольклор</a:t>
            </a:r>
            <a:r>
              <a:rPr lang="ru-RU" altLang="ru-RU" sz="1800" b="1" i="1">
                <a:solidFill>
                  <a:srgbClr val="001C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«Гуждор» - педагог Иванова Н.Н.</a:t>
            </a:r>
          </a:p>
          <a:p>
            <a:pPr marL="265430" indent="-265430" algn="ctr">
              <a:lnSpc>
                <a:spcPct val="80000"/>
              </a:lnSpc>
            </a:pPr>
            <a:endParaRPr lang="ru-RU" altLang="ru-RU" sz="1800" b="1" i="1">
              <a:solidFill>
                <a:srgbClr val="001C92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Театральная студия </a:t>
            </a: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(«Фантазеры», «Фантазеры-2» - пед. Валеева А.Р.,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«Мирас» - пед. Алиева Р.М., «Матурлык» - пед. Чигвинцева Г.Г.,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«Амплуа» - пед.Коршунова Д.В., «Мечта» - Филиппова И.Г.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«Алтын битлек» - Юсупова Г.Г., «Буревестник»,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«Тургай-2 – пед. Набиуллин И.А., «Первые шаги» - пед. Арсланова А.Н.,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«Кунелле сэхнэ» - пед. Симакова Г.И., «Театральные таланты» – пед. </a:t>
            </a:r>
            <a:r>
              <a:rPr lang="ru-RU" altLang="ru-RU" sz="1800" b="1" i="1" err="1" smtClean="0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Миниханова </a:t>
            </a: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А.Ф., «Эдельвейс» - пед. Зарипова Ф.К., «Улыбка» - пед.Ахметзянова Л.М.,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«Мозаика» - пед. Пажбекова Э.М., «Каз канаты» - пед. Расулева Э.Р.,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2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театра» - пед.Мурзина А.Л.</a:t>
            </a:r>
          </a:p>
          <a:p>
            <a:pPr marL="265430" indent="-265430" algn="ctr">
              <a:lnSpc>
                <a:spcPct val="80000"/>
              </a:lnSpc>
            </a:pPr>
            <a:endParaRPr lang="ru-RU" altLang="ru-RU" sz="1800" b="1" i="1">
              <a:solidFill>
                <a:srgbClr val="0028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2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 </a:t>
            </a:r>
            <a:r>
              <a:rPr lang="ru-RU" altLang="ru-RU" sz="1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(«Страна красок», «Волшебная кисточка», «Творческая полянка» - пед.Шарифуллина Э.С.)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2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Декоративно-прикладное искусство </a:t>
            </a:r>
            <a:r>
              <a:rPr lang="ru-RU" altLang="ru-RU" sz="1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(«Золотые ручки-1», «Золотые ручки-2»-пед.Шарифуллина Э.С., «Рукоделие-1» –пед.Зарипова Г.Н., «</a:t>
            </a:r>
            <a:r>
              <a:rPr lang="en-US" altLang="ru-RU" sz="1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ART-</a:t>
            </a:r>
            <a:r>
              <a:rPr lang="ru-RU" altLang="ru-RU" sz="1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мастер-2» – пед.Зарипова Г.Н., «Отряд Юнармия»- пед. Беркутова Г.Ф., «Рукоделкино» – Хамидуллина А.Р., «Мастерская чудес»- пед. Минглина М.В., </a:t>
            </a:r>
          </a:p>
          <a:p>
            <a:pPr marL="265430" indent="-265430" algn="ctr">
              <a:lnSpc>
                <a:spcPct val="80000"/>
              </a:lnSpc>
            </a:pPr>
            <a:r>
              <a:rPr lang="ru-RU" altLang="ru-RU" sz="1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«Мастерица» – пед. Чигвинцева Г.Г.</a:t>
            </a:r>
            <a:endParaRPr lang="ru-RU" altLang="ru-RU" sz="1800">
              <a:solidFill>
                <a:srgbClr val="0033CC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265430" indent="-265430" algn="ctr">
              <a:lnSpc>
                <a:spcPct val="80000"/>
              </a:lnSpc>
            </a:pPr>
            <a:endParaRPr lang="ru-RU" altLang="ru-RU" sz="1800" b="1" i="1">
              <a:solidFill>
                <a:srgbClr val="0028D2"/>
              </a:solidFill>
              <a:latin typeface="Arial" pitchFamily="34" charset="0"/>
            </a:endParaRPr>
          </a:p>
          <a:p>
            <a:pPr marL="265430" indent="-265430" algn="ctr">
              <a:lnSpc>
                <a:spcPct val="80000"/>
              </a:lnSpc>
            </a:pPr>
            <a:endParaRPr lang="ru-RU" altLang="ru-RU" sz="2000" b="1" i="1">
              <a:solidFill>
                <a:srgbClr val="001C92"/>
              </a:solidFill>
              <a:latin typeface="Arial" pitchFamily="34" charset="0"/>
            </a:endParaRPr>
          </a:p>
          <a:p>
            <a:pPr marL="265430" indent="-265430" algn="ctr">
              <a:lnSpc>
                <a:spcPct val="80000"/>
              </a:lnSpc>
            </a:pPr>
            <a:endParaRPr lang="ru-RU" altLang="ru-RU" sz="2000" b="1" i="1">
              <a:solidFill>
                <a:srgbClr val="001C92"/>
              </a:solidFill>
              <a:latin typeface="Arial" pitchFamily="34" charset="0"/>
            </a:endParaRPr>
          </a:p>
          <a:p>
            <a:pPr marL="265430" indent="-265430" algn="ctr">
              <a:lnSpc>
                <a:spcPct val="80000"/>
              </a:lnSpc>
            </a:pPr>
            <a:endParaRPr lang="ru-RU" altLang="ru-RU" sz="2000" b="1" i="1">
              <a:solidFill>
                <a:srgbClr val="0B5395"/>
              </a:solidFill>
              <a:latin typeface="Arial" pitchFamily="34" charset="0"/>
            </a:endParaRPr>
          </a:p>
          <a:p>
            <a:pPr marL="265430" indent="-265430" algn="ctr">
              <a:lnSpc>
                <a:spcPct val="80000"/>
              </a:lnSpc>
            </a:pPr>
            <a:endParaRPr lang="ru-RU" altLang="ru-RU" sz="2800" b="1" i="1">
              <a:solidFill>
                <a:srgbClr val="0028D2"/>
              </a:solidFill>
              <a:latin typeface="Arial" pitchFamily="34" charset="0"/>
            </a:endParaRPr>
          </a:p>
        </p:txBody>
      </p:sp>
      <p:sp>
        <p:nvSpPr>
          <p:cNvPr id="385028" name="Прямоугольник 3"/>
          <p:cNvSpPr/>
          <p:nvPr/>
        </p:nvSpPr>
        <p:spPr>
          <a:xfrm>
            <a:off x="381000" y="4876800"/>
            <a:ext cx="84582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ru-RU" altLang="ru-RU" sz="2000">
              <a:solidFill>
                <a:srgbClr val="0033CC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050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1" name="Рисунок 9" descr="1 м Софья Данил тал Татарстана ДДТ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19200"/>
            <a:ext cx="2209800" cy="274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2" name="Рисунок 10" descr="2м Софья Солд не рожд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775" y="1246188"/>
            <a:ext cx="2057400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3" name="Рисунок 11" descr="20240328_08404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3921125"/>
            <a:ext cx="2133600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4" name="Рисунок 12" descr="20240328_08411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6913" y="1217613"/>
            <a:ext cx="2071687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5" name="Рисунок 7" descr="20240521_11370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3962400"/>
            <a:ext cx="2060575" cy="2705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6" name="Рисунок 8" descr="20240521_113948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8775" y="1246188"/>
            <a:ext cx="2209800" cy="27289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7" name="Рисунок 6" descr="20240521_113557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8200" y="3962400"/>
            <a:ext cx="2133600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6058" name="Рисунок 5" descr="20240521_113325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8713" y="3975100"/>
            <a:ext cx="2133600" cy="2728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6059" name="TextBox 13"/>
          <p:cNvSpPr txBox="1"/>
          <p:nvPr/>
        </p:nvSpPr>
        <p:spPr>
          <a:xfrm>
            <a:off x="1295400" y="381000"/>
            <a:ext cx="6148388" cy="708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конкурсы</a:t>
            </a:r>
            <a:endParaRPr lang="ru-RU" altLang="ru-RU" sz="4000" b="1" i="1">
              <a:solidFill>
                <a:srgbClr val="FF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2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23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40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89124" name="Прямоугольник 6"/>
          <p:cNvSpPr/>
          <p:nvPr/>
        </p:nvSpPr>
        <p:spPr>
          <a:xfrm>
            <a:off x="1190625" y="4965700"/>
            <a:ext cx="6829425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40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16 по 22 февраля 2025 г.наши талантливые танцоры из хореографического коллектива «Росинки» </a:t>
            </a:r>
          </a:p>
          <a:p>
            <a:pPr marL="0" lv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ДДТ «Радуга талантов» приняли участие </a:t>
            </a:r>
          </a:p>
          <a:p>
            <a:pPr marL="0" lv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престижной Всероссийской образовательной этнокультурной смене «Крутушка. Дети» в Казани.</a:t>
            </a:r>
          </a:p>
        </p:txBody>
      </p:sp>
      <p:pic>
        <p:nvPicPr>
          <p:cNvPr id="389125" name="Picture 2" descr="https://sun9-61.userapi.com/impg/WgmiwTK07H_ICDS4BiPDxmFFWXI_d14o5DgANw/YQiryKAoakQ.jpg?size=1600x1066&amp;quality=95&amp;sign=2e4a726765bf9e2ad98223a6fa11f22b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52400"/>
            <a:ext cx="6834188" cy="4552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170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5900"/>
            <a:ext cx="9144000" cy="1257300"/>
          </a:xfrm>
        </p:spPr>
        <p:txBody>
          <a:bodyPr vert="horz" wrap="square" lIns="0" tIns="45720" rIns="0" bIns="0" numCol="1" anchor="b" anchorCtr="0" compatLnSpc="1"/>
          <a:lstStyle>
            <a:lvl1pPr lvl="0">
              <a:buClrTx/>
              <a:buSzTx/>
              <a:buFontTx/>
              <a:defRPr/>
            </a:lvl1pPr>
          </a:lstStyle>
          <a:p>
            <a:pPr lvl="0" eaLnBrk="1" hangingPunct="1"/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этнокультурная смена</a:t>
            </a:r>
            <a:br>
              <a:rPr lang="ru-RU" altLang="x-none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«Крутушка дети»,  пос.Крутушка,</a:t>
            </a:r>
            <a:br>
              <a:rPr lang="ru-RU" altLang="x-none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16.02.-22.02.2025 г., педагог Рыболовлева Ю.А.</a:t>
            </a:r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x-none" sz="29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x-none" sz="2900" b="1">
              <a:solidFill>
                <a:srgbClr val="FF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391172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219200"/>
            <a:ext cx="2286000" cy="304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1173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1219200"/>
            <a:ext cx="2057400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1174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143000"/>
            <a:ext cx="2438400" cy="3124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1175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1219200"/>
            <a:ext cx="2209800" cy="304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1176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3592686"/>
            <a:ext cx="2414574" cy="32351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1177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1300" y="3568700"/>
            <a:ext cx="2324100" cy="32559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1178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5975" y="3581400"/>
            <a:ext cx="2384425" cy="3276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1179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0800" y="3581400"/>
            <a:ext cx="2362200" cy="327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1180" name="TextBox 10"/>
          <p:cNvSpPr txBox="1"/>
          <p:nvPr/>
        </p:nvSpPr>
        <p:spPr>
          <a:xfrm>
            <a:off x="-381000" y="228600"/>
            <a:ext cx="99822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Этнокультурная смена «Крутушка-Дети»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Хореографический коллектив «Росинки», рук.Рыболовлева Ю.А</a:t>
            </a:r>
            <a:r>
              <a:rPr lang="ru-RU" altLang="ru-RU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2195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40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92196" name="Прямоугольник 6"/>
          <p:cNvSpPr/>
          <p:nvPr/>
        </p:nvSpPr>
        <p:spPr>
          <a:xfrm>
            <a:off x="355600" y="3455988"/>
            <a:ext cx="3938588" cy="2584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3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40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мая 2025 года ребята объединения "Гуждор" с педагогами дополнительного образования Ивановой Н.Н. и Зариповой Г.Н. представляют наш Агрызский район на зональном этапе республиканского конкурса народного творчества </a:t>
            </a:r>
          </a:p>
          <a:p>
            <a:pPr marL="0" lv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"Без бергэ".</a:t>
            </a:r>
          </a:p>
        </p:txBody>
      </p:sp>
      <p:pic>
        <p:nvPicPr>
          <p:cNvPr id="392197" name="Picture 4" descr="https://sun9-32.userapi.com/impg/R8JhsrLS83J_I7zon1RStAPaUqJt2IsbRjgG9A/k9fy_Y7Zov4.jpg?size=1280x963&amp;quality=95&amp;sign=1b97a8ab757713cb2323fbca90ccc515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44488"/>
            <a:ext cx="3798888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2198" name="Picture 6" descr="https://sun9-36.userapi.com/impg/2ETQloeZxWKYbIN7EgQL01fzxFk0cOAhQVCNzg/abbLM1MbZdo.jpg?size=1280x720&amp;quality=95&amp;sign=ff0ae199e61ffc84168474f0f3336acf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517525"/>
            <a:ext cx="4394200" cy="2471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2199" name="Picture 8" descr="https://sun9-56.userapi.com/impg/aVgzlZAwCY4DBZt5yCElU6gqVc6qBmO1soyywg/CDtYOCZdS2w.jpg?size=1280x720&amp;quality=95&amp;sign=fcd1e3f1755d7028a5e895c2c594576f&amp;type=albu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0375" y="3562350"/>
            <a:ext cx="4452938" cy="2505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4243" name="Рисунок 3" descr="Ансамбль народного танца «Росинки»_page-0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19200"/>
            <a:ext cx="4038600" cy="5172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4244" name="Рисунок 4" descr="Рыболовлева Юлия Александровна_page-00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1228725"/>
            <a:ext cx="4038600" cy="5172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4245" name="TextBox 5"/>
          <p:cNvSpPr txBox="1"/>
          <p:nvPr/>
        </p:nvSpPr>
        <p:spPr>
          <a:xfrm>
            <a:off x="0" y="0"/>
            <a:ext cx="9158288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фестиваль-конкурс «На красной слободе»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Ансамбль народного танца «Росинки» - Лауреат 1 степени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Рыболовлева Ю.А. </a:t>
            </a:r>
            <a:endParaRPr lang="ru-RU" altLang="ru-RU" b="1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Box 1"/>
          <p:cNvSpPr txBox="1">
            <a:spLocks noChangeArrowheads="1"/>
          </p:cNvSpPr>
          <p:nvPr/>
        </p:nvSpPr>
        <p:spPr bwMode="auto">
          <a:xfrm>
            <a:off x="457200" y="1371600"/>
            <a:ext cx="4495800" cy="510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4691" name="TextBox 5"/>
          <p:cNvSpPr txBox="1">
            <a:spLocks noChangeArrowheads="1"/>
          </p:cNvSpPr>
          <p:nvPr/>
        </p:nvSpPr>
        <p:spPr bwMode="auto">
          <a:xfrm>
            <a:off x="609600" y="2057400"/>
            <a:ext cx="6400800" cy="4400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«Изобразительное искусство» 5-7 лет: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III степени – Третьяков Иван, воспитатель Михайлова Л.С.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«Изобразительное искусство», 8-10 лет: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III степени – Сайтаева Софья,педагог Шарифуллина Э.С.;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III степени – Сафиуллина Ралина, педагог Шарифуллина Э.С.;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Дипломант I степени – Шарафутдинова Рената, педагог Шарифуллина Э.С.;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Дипломант II степени – Кузьмина Дарья, педагог Шарифуллина Э.С.;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Дипломант III степени – Владимирова Рамина, педагог Муллахметова С.Р.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«Декоративно-прикладное искусство», 8-10 лет: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Дипломант II степени – Зарипов Алмаз, педагог Зарипова Г.Н.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«История о новогодней игрушке» (рассказ) 15-18 лет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III степени – Молчанова Кира, педагог Абдуллаева Р.Р.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«За творческий подход»: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Миннихаметова Зилия, МБУ ДО ДДТ "Радуга талантов"», педагог Зарипова Г.Н.;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Исмагилова Амира, МБУ ДО ДДТ "Радуга талантов"», педагог Зарипова Г.Н.;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Бехтерева Анна, МБУ ДО ДДТ "Радуга талантов"», педагог Зарипова Г.Н.</a:t>
            </a:r>
          </a:p>
        </p:txBody>
      </p:sp>
      <p:pic>
        <p:nvPicPr>
          <p:cNvPr id="114692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72100" y="152400"/>
            <a:ext cx="3581400" cy="21336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4693" name="TextBox 7"/>
          <p:cNvSpPr txBox="1">
            <a:spLocks noChangeArrowheads="1"/>
          </p:cNvSpPr>
          <p:nvPr/>
        </p:nvSpPr>
        <p:spPr bwMode="auto">
          <a:xfrm>
            <a:off x="1066800" y="381000"/>
            <a:ext cx="3962400" cy="132397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B0F0"/>
                </a:solidFill>
              </a:rPr>
              <a:t>Итоги ХII республиканского конкурса детского творчества «Новогодняя сказка», 25.12.2025 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6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9144000" cy="693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5267" name="TextBox 6"/>
          <p:cNvSpPr txBox="1"/>
          <p:nvPr/>
        </p:nvSpPr>
        <p:spPr>
          <a:xfrm>
            <a:off x="-152400" y="152400"/>
            <a:ext cx="9086850" cy="3108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002060"/>
                </a:solidFill>
                <a:latin typeface="Arial" panose="020B0604020202020204" pitchFamily="34" charset="0"/>
              </a:rPr>
              <a:t>Ресурсный центр по реализации</a:t>
            </a:r>
          </a:p>
          <a:p>
            <a:pPr algn="ctr"/>
            <a:r>
              <a:rPr lang="ru-RU" altLang="ru-RU" sz="2800" b="1">
                <a:solidFill>
                  <a:srgbClr val="002060"/>
                </a:solidFill>
                <a:latin typeface="Arial" panose="020B0604020202020204" pitchFamily="34" charset="0"/>
              </a:rPr>
              <a:t>проекта «Школьный театр» </a:t>
            </a:r>
          </a:p>
          <a:p>
            <a:pPr algn="ctr"/>
            <a:r>
              <a:rPr lang="ru-RU" altLang="ru-RU" sz="2800" b="1">
                <a:solidFill>
                  <a:srgbClr val="002060"/>
                </a:solidFill>
                <a:latin typeface="Arial" panose="020B0604020202020204" pitchFamily="34" charset="0"/>
              </a:rPr>
              <a:t>в Агрызском муниципальном районе</a:t>
            </a:r>
          </a:p>
          <a:p>
            <a:endParaRPr lang="ru-RU" altLang="ru-RU" sz="3600" b="1">
              <a:solidFill>
                <a:srgbClr val="FFFFFF"/>
              </a:solidFill>
              <a:latin typeface="Arial" pitchFamily="34" charset="0"/>
            </a:endParaRPr>
          </a:p>
          <a:p>
            <a:pPr algn="ctr"/>
            <a:r>
              <a:rPr lang="ru-RU" altLang="ru-RU" sz="3600" b="1">
                <a:solidFill>
                  <a:srgbClr val="FFFFFF"/>
                </a:solidFill>
                <a:latin typeface="Arial" pitchFamily="34" charset="0"/>
              </a:rPr>
              <a:t> </a:t>
            </a:r>
          </a:p>
          <a:p>
            <a:endParaRPr lang="ru-RU" altLang="ru-RU" sz="4000" b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95268" name="Прямоугольник 3"/>
          <p:cNvSpPr/>
          <p:nvPr/>
        </p:nvSpPr>
        <p:spPr>
          <a:xfrm>
            <a:off x="152400" y="1905000"/>
            <a:ext cx="9144000" cy="4094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приказу МОиН РТ № под-766/22 от 22.04.2022 г. </a:t>
            </a:r>
          </a:p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создании ресурсного центра по реализации проекта «Школьный театр» </a:t>
            </a:r>
          </a:p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Татарстан в Агрызском районе был создан Ресурсный центр </a:t>
            </a:r>
          </a:p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Дома детского творчества «Радуга талантов»</a:t>
            </a:r>
          </a:p>
          <a:p>
            <a:endParaRPr lang="ru-RU" alt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Создано – 18 школьных театров на базе общеобразовательных учреждений района</a:t>
            </a:r>
          </a:p>
          <a:p>
            <a:endParaRPr lang="ru-RU" alt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учащихся – 270</a:t>
            </a:r>
          </a:p>
          <a:p>
            <a:endParaRPr lang="ru-RU" alt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них, оформлены через ДДТ – 14 школьных театров</a:t>
            </a:r>
          </a:p>
          <a:p>
            <a:endParaRPr lang="ru-RU" alt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учащихся - 210</a:t>
            </a:r>
            <a:endParaRPr lang="ru-RU" altLang="ru-RU" sz="2000" b="1">
              <a:solidFill>
                <a:schemeClr val="bg1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290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6291" name="TextBox 4"/>
          <p:cNvSpPr txBox="1"/>
          <p:nvPr/>
        </p:nvSpPr>
        <p:spPr>
          <a:xfrm>
            <a:off x="914400" y="-152400"/>
            <a:ext cx="73914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endParaRPr lang="ru-RU" altLang="ru-RU" b="1">
              <a:solidFill>
                <a:srgbClr val="FF0000"/>
              </a:solidFill>
              <a:latin typeface="Arial" pitchFamily="34" charset="0"/>
            </a:endParaRP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Arial" panose="020B0604020202020204" pitchFamily="34" charset="0"/>
              </a:rPr>
              <a:t>Реализация проекта «Школьный театр»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Arial" panose="020B0604020202020204" pitchFamily="34" charset="0"/>
              </a:rPr>
              <a:t>в Агрызском муниципальном районе</a:t>
            </a:r>
          </a:p>
        </p:txBody>
      </p:sp>
      <p:pic>
        <p:nvPicPr>
          <p:cNvPr id="396292" name="Рисунок 6" descr="IMG-20241024-WA01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648200"/>
            <a:ext cx="2819400" cy="2027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6293" name="Рисунок 7" descr="IMG-20241024-WA01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648200"/>
            <a:ext cx="2911475" cy="205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6294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4648200"/>
            <a:ext cx="2743200" cy="2024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6295" name="TextBox 9"/>
          <p:cNvSpPr txBox="1"/>
          <p:nvPr/>
        </p:nvSpPr>
        <p:spPr>
          <a:xfrm>
            <a:off x="228600" y="1066800"/>
            <a:ext cx="8686800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проводятся районные фестивали школьных театров</a:t>
            </a:r>
          </a:p>
          <a:p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с учащимися театральных коллективов активно принимают участие </a:t>
            </a:r>
          </a:p>
          <a:p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Республиканских, Всероссийских, Международных конкурсах, занимают призовые места</a:t>
            </a:r>
          </a:p>
          <a:p>
            <a:endParaRPr lang="ru-RU" altLang="ru-RU" sz="180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endParaRPr lang="ru-RU" altLang="ru-RU" sz="1800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396296" name="Picture 4" descr="C:\Users\Анна\Desktop\Фото для презентации\Screenshot_20230530_101455_VK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438" y="2362200"/>
            <a:ext cx="2824162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6297" name="Picture 5" descr="C:\Users\Анна\Desktop\Фото для презентации\Screenshot_20230530_101527_VK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2362200"/>
            <a:ext cx="2728913" cy="2114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6298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2362200"/>
            <a:ext cx="2819400" cy="2133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018" name="Picture 3" descr="C:\Users\victo\Desktop\презентация\krasivie-fony-dlya-prezentacii-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762000"/>
            <a:ext cx="8458200" cy="55626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/>
          <a:lstStyle/>
          <a:p>
            <a:pPr marL="265430" indent="-265430" algn="ctr" eaLnBrk="1" hangingPunct="1">
              <a:spcBef>
                <a:spcPct val="0"/>
              </a:spcBef>
              <a:buFontTx/>
              <a:buNone/>
            </a:pPr>
            <a:r>
              <a:rPr lang="ru-RU" altLang="x-none" sz="2400" b="1" i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Места осуществления </a:t>
            </a:r>
          </a:p>
          <a:p>
            <a:pPr marL="265430" indent="-265430" algn="ctr" eaLnBrk="1" hangingPunct="1">
              <a:spcBef>
                <a:spcPct val="0"/>
              </a:spcBef>
              <a:buFontTx/>
              <a:buNone/>
            </a:pPr>
            <a:r>
              <a:rPr lang="ru-RU" altLang="x-none" sz="2400" b="1" i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образовательной деятельности (18):</a:t>
            </a:r>
          </a:p>
          <a:p>
            <a:pPr marL="265430" indent="-265430" algn="ctr" eaLnBrk="1" hangingPunct="1">
              <a:spcBef>
                <a:spcPct val="0"/>
              </a:spcBef>
              <a:buFontTx/>
              <a:buNone/>
            </a:pPr>
            <a:endParaRPr lang="ru-RU" altLang="x-none" sz="2400" b="1" i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265430" indent="-265430" eaLnBrk="1" hangingPunct="1">
              <a:buFontTx/>
              <a:buNone/>
            </a:pPr>
            <a:r>
              <a:rPr lang="ru-RU" altLang="x-none" sz="1800" b="1" u="sng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На базе учреждений г.Агрыз: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МБУ ДО ДДТ «Радуга талантов»; МБОУ  ГИМНАЗИЯ № 1;   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СОШ № 2; МБОУ СОШ № 3; МБОУ СОШ № 4;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 u="sng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На базе учреждений  Агрызского района</a:t>
            </a: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Иж-Бобьинская СОШ;  МБОУ Терсинская СОШ;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Бимская СОШ; МБОУ Исенбаевская СОШ;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Кулегашская НОШ; МБОУ Девятернинская ООШ;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 Кадыбашская СОШ; МБОУ Кучуковская СОШ;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Кичкетанская СОШ;МБОУ Сарсак-Омгинский лицей;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Крындинская НОШ;МБОУ Салаушская СОШ; </a:t>
            </a:r>
          </a:p>
          <a:p>
            <a:pPr marL="265430" indent="-265430" eaLnBrk="1" hangingPunct="1">
              <a:buFontTx/>
              <a:buNone/>
            </a:pPr>
            <a:r>
              <a:rPr lang="ru-RU" altLang="x-none" sz="1800" b="1">
                <a:solidFill>
                  <a:srgbClr val="25406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МБОУ Красноборская СОШ</a:t>
            </a:r>
            <a:endParaRPr sz="1800">
              <a:solidFill>
                <a:srgbClr val="254061"/>
              </a:solidFill>
            </a:endParaRP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731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88" y="1128713"/>
            <a:ext cx="1990725" cy="2600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7316" name="Прямоугольник 5"/>
          <p:cNvSpPr/>
          <p:nvPr/>
        </p:nvSpPr>
        <p:spPr>
          <a:xfrm>
            <a:off x="0" y="152400"/>
            <a:ext cx="33528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театрального искусства «Театральная волна», г.Нижнекамск, 14.02.2025 г.</a:t>
            </a:r>
            <a:b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Юсупова Г.Г.</a:t>
            </a:r>
            <a:endParaRPr lang="ru-RU" altLang="ru-RU" sz="1400" b="1">
              <a:latin typeface="Arial" panose="020B0604020202020204" pitchFamily="34" charset="0"/>
            </a:endParaRPr>
          </a:p>
        </p:txBody>
      </p:sp>
      <p:pic>
        <p:nvPicPr>
          <p:cNvPr id="397317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0" y="1555750"/>
            <a:ext cx="2179638" cy="2724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7318" name="Прямоугольник 7"/>
          <p:cNvSpPr/>
          <p:nvPr/>
        </p:nvSpPr>
        <p:spPr>
          <a:xfrm>
            <a:off x="3467100" y="169863"/>
            <a:ext cx="2362200" cy="1385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XII </a:t>
            </a: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Межрегиональный конкурс чтецов «Туган телем –серле тел», г.Нижнекамск, </a:t>
            </a:r>
          </a:p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17.02.2025 г.</a:t>
            </a:r>
            <a:b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Юсупова Г.Г.</a:t>
            </a:r>
            <a:endParaRPr lang="ru-RU" altLang="ru-RU" sz="1400" b="1">
              <a:latin typeface="Arial" panose="020B0604020202020204" pitchFamily="34" charset="0"/>
            </a:endParaRPr>
          </a:p>
        </p:txBody>
      </p:sp>
      <p:pic>
        <p:nvPicPr>
          <p:cNvPr id="397319" name="Picture 2" descr="C:\Users\Анна\Desktop\2024-2025 учебный год\Грамоты ПДО для отчета 2024-2025 уч.г\тургай_page-00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1128713"/>
            <a:ext cx="2438400" cy="2981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7320" name="Прямоугольник 1"/>
          <p:cNvSpPr/>
          <p:nvPr/>
        </p:nvSpPr>
        <p:spPr>
          <a:xfrm>
            <a:off x="6629400" y="0"/>
            <a:ext cx="23622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фестиваль</a:t>
            </a:r>
          </a:p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Театрального творчества </a:t>
            </a:r>
          </a:p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«Беренче театр»</a:t>
            </a:r>
          </a:p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Набиуллин И.А.</a:t>
            </a:r>
            <a:endParaRPr lang="ru-RU" altLang="ru-RU" sz="1400" b="1"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397321" name="Объект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3863" y="3873500"/>
            <a:ext cx="2362200" cy="298608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97322" name="Прямоугольник 2"/>
          <p:cNvSpPr/>
          <p:nvPr/>
        </p:nvSpPr>
        <p:spPr>
          <a:xfrm>
            <a:off x="4279900" y="4889500"/>
            <a:ext cx="32004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</a:p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конкурс </a:t>
            </a:r>
          </a:p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«Джалиловские чтения»</a:t>
            </a:r>
          </a:p>
          <a:p>
            <a:pPr algn="ctr"/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Набиуллин И.А.</a:t>
            </a:r>
            <a:endParaRPr lang="ru-RU" altLang="ru-RU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8339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86700" cy="1154113"/>
          </a:xfrm>
        </p:spPr>
        <p:txBody>
          <a:bodyPr vert="horz" wrap="square" lIns="0" tIns="45720" rIns="0" bIns="0" anchor="b" anchorCtr="0"/>
          <a:lstStyle/>
          <a:p>
            <a:pPr algn="ctr" eaLnBrk="1" hangingPunct="1"/>
            <a:r>
              <a:rPr lang="ru-RU" alt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Республиканский конкурс детского творчества «На страже Отечества», г.Казань, 24.03.2025 г. педагог Валеева А.Р.</a:t>
            </a:r>
            <a:endParaRPr lang="ru-RU" altLang="ru-RU" sz="2800" b="1">
              <a:solidFill>
                <a:schemeClr val="tx1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398340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600200"/>
            <a:ext cx="2590800" cy="3657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8341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600200"/>
            <a:ext cx="2590800" cy="3581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8342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1600200"/>
            <a:ext cx="2667000" cy="3581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8343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3505200"/>
            <a:ext cx="2819400" cy="3352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8344" name="Объект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295400" y="3505200"/>
            <a:ext cx="2895600" cy="3352800"/>
          </a:xfr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6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63" name="Picture 3" descr="C:\Users\Анна\Desktop\20250528_1937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295400"/>
            <a:ext cx="3810000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8579" name="TextBox 2"/>
          <p:cNvSpPr txBox="1">
            <a:spLocks noChangeArrowheads="1"/>
          </p:cNvSpPr>
          <p:nvPr/>
        </p:nvSpPr>
        <p:spPr bwMode="auto">
          <a:xfrm>
            <a:off x="762000" y="304800"/>
            <a:ext cx="78882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0B53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Республиканский конкурс детского творчества </a:t>
            </a:r>
          </a:p>
          <a:p>
            <a:pPr algn="ctr"/>
            <a:r>
              <a:rPr lang="ru-RU" altLang="ru-RU" b="1">
                <a:solidFill>
                  <a:srgbClr val="0B53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меркнет летопись Победы!», 16.05.2025, г. Казань</a:t>
            </a:r>
          </a:p>
          <a:p>
            <a:endParaRPr lang="ru-RU" altLang="ru-RU">
              <a:solidFill>
                <a:srgbClr val="000000"/>
              </a:solidFill>
              <a:latin typeface="Arial" pitchFamily="34" charset="0"/>
            </a:endParaRPr>
          </a:p>
        </p:txBody>
      </p:sp>
      <p:graphicFrame>
        <p:nvGraphicFramePr>
          <p:cNvPr id="399365" name="Таблица 399364"/>
          <p:cNvGraphicFramePr>
            <a:graphicFrameLocks noGrp="1"/>
          </p:cNvGraphicFramePr>
          <p:nvPr/>
        </p:nvGraphicFramePr>
        <p:xfrm>
          <a:off x="381000" y="1371600"/>
          <a:ext cx="4267200" cy="5181600"/>
        </p:xfrm>
        <a:graphic>
          <a:graphicData uri="http://schemas.openxmlformats.org/drawingml/2006/table">
            <a:tbl>
              <a:tblPr/>
              <a:tblGrid>
                <a:gridCol w="1027113"/>
                <a:gridCol w="1589087"/>
                <a:gridCol w="685800"/>
                <a:gridCol w="965200"/>
              </a:tblGrid>
              <a:tr h="10366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 b="1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ФИО участника/</a:t>
                      </a:r>
                      <a:endParaRPr lang="ru-RU" altLang="x-none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 b="1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название коллектива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 b="1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Номинация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 b="1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Место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 b="1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Руководитель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Шакирова Нурия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«Рисунок»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Лауреат </a:t>
                      </a:r>
                      <a:endParaRPr lang="ru-RU" altLang="x-none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 степени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Арсланова А.Н.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Юзыкаева Софья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«Презентация»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Лауреат </a:t>
                      </a:r>
                      <a:endParaRPr lang="ru-RU" altLang="x-none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 степени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Юзыкаева Л.З.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66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Театральный коллектив «Каз канаты»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«Театральное творчество»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Лауреат </a:t>
                      </a:r>
                      <a:endParaRPr lang="ru-RU" altLang="x-none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 степени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Расулева Э.Р.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66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Театральный коллектив «Мозаика»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«Театральное творчество»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Дипломант 1 степени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Пажбекова Э.М.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Михайлова Софья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«Театральное творчество»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Лауреат </a:t>
                      </a:r>
                      <a:endParaRPr lang="ru-RU" altLang="x-none" sz="1100">
                        <a:latin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 степени</a:t>
                      </a:r>
                      <a:endParaRPr lang="ru-RU" altLang="x-none" sz="110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buNone/>
                      </a:pPr>
                      <a:r>
                        <a:rPr lang="ru-RU" altLang="x-none" sz="120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Набиуллин И.А.</a:t>
                      </a:r>
                      <a:endParaRPr lang="ru-RU" altLang="x-none" sz="1100">
                        <a:latin typeface="Calibri" pitchFamily="34" charset="0"/>
                        <a:ea typeface="Times New Roman" pitchFamily="18" charset="0"/>
                      </a:endParaRPr>
                    </a:p>
                  </a:txBody>
                  <a:tcPr marL="66502" marR="66502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5"/>
          <p:cNvSpPr txBox="1">
            <a:spLocks noChangeArrowheads="1"/>
          </p:cNvSpPr>
          <p:nvPr/>
        </p:nvSpPr>
        <p:spPr bwMode="auto">
          <a:xfrm>
            <a:off x="381000" y="0"/>
            <a:ext cx="8569325" cy="1938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практико-ориентированный семинар 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технологии», как инструмент развития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Интеллектуально-творческих способностей обучающихся», 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г.Набережные Челны, 28 апреля 2025 г. 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Валеева А.Р., Галимарданова Г.И., Абдуллаева Р.Р.</a:t>
            </a:r>
          </a:p>
        </p:txBody>
      </p:sp>
      <p:pic>
        <p:nvPicPr>
          <p:cNvPr id="43011" name="Picture 5" descr="C:\Users\Анна\Downloads\Галимарданова ГИ (1)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00600" y="3505200"/>
            <a:ext cx="4114800" cy="31718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3012" name="Рисунок 3" descr="28 апреля 20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438400" y="1828800"/>
            <a:ext cx="4684713" cy="33131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3013" name="Рисунок 4" descr="Абдуллаева Р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28600" y="3505200"/>
            <a:ext cx="4343400" cy="3200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Анна\Desktop\2024-2025 учебный год\Грамоты ПДО для отчета 2024-2025 уч.г\Валеева АР ФОРТ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838200"/>
            <a:ext cx="4114800" cy="558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4035" name="TextBox 2"/>
          <p:cNvSpPr txBox="1">
            <a:spLocks noChangeArrowheads="1"/>
          </p:cNvSpPr>
          <p:nvPr/>
        </p:nvSpPr>
        <p:spPr bwMode="auto">
          <a:xfrm>
            <a:off x="4800600" y="2057400"/>
            <a:ext cx="4191000" cy="3046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разработок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«ФОРТ»</a:t>
            </a:r>
          </a:p>
          <a:p>
            <a:pPr algn="ctr"/>
            <a:endParaRPr lang="ru-RU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творческий подход»</a:t>
            </a:r>
          </a:p>
          <a:p>
            <a:pPr algn="ctr"/>
            <a:endParaRPr lang="ru-RU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Валеева А.Р.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рямоугольник 1"/>
          <p:cNvSpPr>
            <a:spLocks noChangeArrowheads="1"/>
          </p:cNvSpPr>
          <p:nvPr/>
        </p:nvSpPr>
        <p:spPr bwMode="auto">
          <a:xfrm>
            <a:off x="0" y="1828800"/>
            <a:ext cx="4572000" cy="2241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</a:p>
          <a:p>
            <a:pPr algn="ctr">
              <a:lnSpc>
                <a:spcPct val="150000"/>
              </a:lnSpc>
            </a:pPr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конкурс </a:t>
            </a:r>
          </a:p>
          <a:p>
            <a:pPr algn="ctr">
              <a:lnSpc>
                <a:spcPct val="150000"/>
              </a:lnSpc>
            </a:pPr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«Наследники Победы - 2025», г.Москва, педагог Расулева Э.Р.</a:t>
            </a:r>
            <a:endParaRPr lang="ru-RU" b="1"/>
          </a:p>
        </p:txBody>
      </p:sp>
      <p:pic>
        <p:nvPicPr>
          <p:cNvPr id="45059" name="Рисунок 3" descr="Диплом Педагог Наследники Расулова Эльмира Раисовна_page-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0" y="685800"/>
            <a:ext cx="4343400" cy="5867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2 - 002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2164922" cy="292895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" name="Рисунок 2" descr="Л3 - 002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142984"/>
            <a:ext cx="2071702" cy="291216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0034" y="4143380"/>
            <a:ext cx="30718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IX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Республиканский конкурс детского творчества «Таланты Татарстана»: 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Шамеева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Дарина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Лауреат 2 степени (руководитель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Пажбекова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Э.М.), 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Гинатуллина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Диляра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Лауреат 3 степени (руководитель – Юсупова Г.Г.)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2" descr="20260116_09140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1655" y="214290"/>
            <a:ext cx="3162387" cy="421484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14942" y="4714884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Республиканский творческий конкурс рисунков и чтецов «Солдатами не рождаются»: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Юсупова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Иделия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диплом 3 степени (руководитель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Набиуллин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И.А.)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Кинотеатрные места рядом с лестница"/>
          <p:cNvPicPr>
            <a:picLocks noChangeAspect="1"/>
          </p:cNvPicPr>
          <p:nvPr/>
        </p:nvPicPr>
        <p:blipFill>
          <a:blip r:embed="rId2"/>
          <a:srcRect l="9091" t="17467" b="5925"/>
          <a:stretch>
            <a:fillRect/>
          </a:stretch>
        </p:blipFill>
        <p:spPr bwMode="auto">
          <a:xfrm>
            <a:off x="-357188" y="0"/>
            <a:ext cx="9501188" cy="69611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6083" name="TextBox 6"/>
          <p:cNvSpPr txBox="1">
            <a:spLocks noChangeArrowheads="1"/>
          </p:cNvSpPr>
          <p:nvPr/>
        </p:nvSpPr>
        <p:spPr bwMode="auto">
          <a:xfrm>
            <a:off x="-152400" y="152400"/>
            <a:ext cx="9086850" cy="3108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</a:rPr>
              <a:t>Ресурсный центр по реализации</a:t>
            </a:r>
          </a:p>
          <a:p>
            <a:pPr algn="ctr"/>
            <a:r>
              <a:rPr lang="ru-RU" sz="2800" b="1">
                <a:solidFill>
                  <a:schemeClr val="bg1"/>
                </a:solidFill>
              </a:rPr>
              <a:t>проекта «Школьный театр» </a:t>
            </a:r>
          </a:p>
          <a:p>
            <a:pPr algn="ctr"/>
            <a:r>
              <a:rPr lang="ru-RU" sz="2800" b="1">
                <a:solidFill>
                  <a:schemeClr val="bg1"/>
                </a:solidFill>
              </a:rPr>
              <a:t>в Агрызском муниципальном районе</a:t>
            </a:r>
          </a:p>
          <a:p>
            <a:endParaRPr lang="ru-RU" sz="3600" b="1">
              <a:solidFill>
                <a:schemeClr val="bg1"/>
              </a:solidFill>
            </a:endParaRPr>
          </a:p>
          <a:p>
            <a:pPr algn="ctr"/>
            <a:r>
              <a:rPr lang="ru-RU" sz="3600" b="1">
                <a:solidFill>
                  <a:schemeClr val="bg1"/>
                </a:solidFill>
              </a:rPr>
              <a:t> </a:t>
            </a:r>
          </a:p>
          <a:p>
            <a:endParaRPr lang="ru-RU" sz="4000" b="1">
              <a:solidFill>
                <a:schemeClr val="bg1"/>
              </a:solidFill>
            </a:endParaRPr>
          </a:p>
        </p:txBody>
      </p:sp>
      <p:sp>
        <p:nvSpPr>
          <p:cNvPr id="46084" name="Прямоугольник 3"/>
          <p:cNvSpPr>
            <a:spLocks noChangeArrowheads="1"/>
          </p:cNvSpPr>
          <p:nvPr/>
        </p:nvSpPr>
        <p:spPr bwMode="auto">
          <a:xfrm>
            <a:off x="-228600" y="1905000"/>
            <a:ext cx="9144000" cy="4400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МОиН РТ № под-766/22 от 22.04.2022 г. </a:t>
            </a:r>
          </a:p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создании ресурсного центра по реализации проекта«Школьный театр» </a:t>
            </a:r>
          </a:p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Татарстан в Агрызском районе был создан Ресурсный центр на базе Дома детского творчества </a:t>
            </a:r>
          </a:p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 талантов»</a:t>
            </a:r>
          </a:p>
          <a:p>
            <a:endParaRPr 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Создано – 18 школьных театров на базе общеобразовательных учреждений района</a:t>
            </a:r>
          </a:p>
          <a:p>
            <a:endParaRPr 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учащихся – 270</a:t>
            </a:r>
          </a:p>
          <a:p>
            <a:endParaRPr 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них, оформлены через ДДТ – 14 школьных театров</a:t>
            </a:r>
          </a:p>
          <a:p>
            <a:endParaRPr lang="ru-RU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учащихся - 210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4"/>
          <p:cNvSpPr txBox="1">
            <a:spLocks noChangeArrowheads="1"/>
          </p:cNvSpPr>
          <p:nvPr/>
        </p:nvSpPr>
        <p:spPr bwMode="auto">
          <a:xfrm>
            <a:off x="914400" y="-152400"/>
            <a:ext cx="7391400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FF0000"/>
              </a:solidFill>
            </a:endParaRPr>
          </a:p>
          <a:p>
            <a:pPr algn="ctr"/>
            <a:r>
              <a:rPr lang="ru-RU" b="1">
                <a:solidFill>
                  <a:srgbClr val="FF0000"/>
                </a:solidFill>
              </a:rPr>
              <a:t>Реализация проекта «Школьный театр»</a:t>
            </a:r>
          </a:p>
          <a:p>
            <a:pPr algn="ctr"/>
            <a:r>
              <a:rPr lang="ru-RU" b="1">
                <a:solidFill>
                  <a:srgbClr val="FF0000"/>
                </a:solidFill>
              </a:rPr>
              <a:t> Агрызском муниципальном районе</a:t>
            </a:r>
          </a:p>
        </p:txBody>
      </p:sp>
      <p:pic>
        <p:nvPicPr>
          <p:cNvPr id="47107" name="Рисунок 6" descr="IMG-20241024-WA0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4648200"/>
            <a:ext cx="2819400" cy="20272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7108" name="Рисунок 7" descr="IMG-20241024-WA01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0" y="4648200"/>
            <a:ext cx="2911475" cy="2057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200400" y="4648200"/>
            <a:ext cx="2743200" cy="202406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7110" name="TextBox 9"/>
          <p:cNvSpPr txBox="1">
            <a:spLocks noChangeArrowheads="1"/>
          </p:cNvSpPr>
          <p:nvPr/>
        </p:nvSpPr>
        <p:spPr bwMode="auto">
          <a:xfrm>
            <a:off x="228600" y="1066800"/>
            <a:ext cx="8686800" cy="1754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проводятся районные фестивали школьных театров</a:t>
            </a:r>
          </a:p>
          <a:p>
            <a:r>
              <a:rPr 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с учащимися театральных коллективов активно принимают участие </a:t>
            </a:r>
          </a:p>
          <a:p>
            <a:r>
              <a:rPr 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Республиканских, Всероссийских, Международных конкурсах, занимают призовые места</a:t>
            </a:r>
          </a:p>
          <a:p>
            <a:endParaRPr lang="ru-RU" sz="1800">
              <a:latin typeface="Times New Roman" pitchFamily="18" charset="0"/>
              <a:cs typeface="Times New Roman" panose="02020603050405020304" pitchFamily="18" charset="0"/>
            </a:endParaRPr>
          </a:p>
          <a:p>
            <a:endParaRPr lang="ru-RU" sz="18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11" name="Picture 4" descr="C:\Users\Анна\Desktop\Фото для презентации\Screenshot_20230530_101455_VK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167438" y="2362200"/>
            <a:ext cx="2824162" cy="2209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7112" name="Picture 5" descr="C:\Users\Анна\Desktop\Фото для презентации\Screenshot_20230530_101527_VK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200400" y="2362200"/>
            <a:ext cx="2728913" cy="21145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7113" name="Picture 6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28600" y="2362200"/>
            <a:ext cx="2819400" cy="21336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3" descr="1 м Патриоты России Михайлова Софья_page-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1152525"/>
            <a:ext cx="3962400" cy="54768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8131" name="Рисунок 4" descr="1 м. НПК память сердца Юсупов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24400" y="1143000"/>
            <a:ext cx="4140200" cy="5486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8132" name="TextBox 5"/>
          <p:cNvSpPr txBox="1">
            <a:spLocks noChangeArrowheads="1"/>
          </p:cNvSpPr>
          <p:nvPr/>
        </p:nvSpPr>
        <p:spPr bwMode="auto">
          <a:xfrm>
            <a:off x="0" y="0"/>
            <a:ext cx="4702175" cy="1077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конкурс-фестиваль 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«Патриоты России!», учащаяся театрального 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«Тургай», педагог Набиуллин И.А.,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Лауреата 1 степени</a:t>
            </a:r>
          </a:p>
        </p:txBody>
      </p:sp>
      <p:sp>
        <p:nvSpPr>
          <p:cNvPr id="48133" name="TextBox 6"/>
          <p:cNvSpPr txBox="1">
            <a:spLocks noChangeArrowheads="1"/>
          </p:cNvSpPr>
          <p:nvPr/>
        </p:nvSpPr>
        <p:spPr bwMode="auto">
          <a:xfrm>
            <a:off x="4572000" y="0"/>
            <a:ext cx="4800600" cy="1077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научно-патриотическая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конференция школьников «Память сердца»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1 степени, учащаяся театрального 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«Тургай», педагог Набиуллин И.А.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Picture 3" descr="C:\Users\victo\Desktop\презентация\krasivie-fony-dlya-prezentacii-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28600"/>
            <a:ext cx="8763000" cy="64008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Лицензия на право ведения образовательной деятельности: 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sng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Серия </a:t>
            </a:r>
            <a:r>
              <a:rPr kumimoji="0" lang="en-US" sz="2000" b="1" i="1" u="sng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16</a:t>
            </a:r>
            <a:r>
              <a:rPr kumimoji="0" lang="ru-RU" sz="2000" b="1" i="1" u="sng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Л01 № 0006369 от 21 декабря 2018 года, выданная Министерством образования и науки Республики Татарстан, 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sng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срок действия – бессрочно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endParaRPr kumimoji="0" lang="ru-RU" sz="2000" b="1" i="1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Юридический адрес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422230 Республика Татарстан,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г. Агрыз, ул. Чайковского , д.15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Телефон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8 (85551) 2-61-92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Электронная почта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 </a:t>
            </a:r>
            <a:r>
              <a:rPr kumimoji="0" lang="en-US" sz="2000" b="1" i="1" u="none" strike="noStrike" kern="1200" cap="none" spc="0" normalizeH="0" baseline="0" noProof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ms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ddt2017@mail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1" i="1" u="none" strike="noStrike" kern="1200" cap="none" spc="0" normalizeH="0" baseline="0" noProof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</a:t>
            </a:r>
            <a:endParaRPr kumimoji="0" lang="ru-RU" sz="2000" b="1" i="1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Официальный сайт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 </a:t>
            </a:r>
            <a:r>
              <a:rPr kumimoji="0" lang="ru-RU" sz="2000" b="1" i="1" u="none" strike="noStrike" kern="1200" cap="none" spc="0" normalizeH="0" baseline="0" noProof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http</a:t>
            </a:r>
            <a:r>
              <a:rPr kumimoji="0" lang="en-US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s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://</a:t>
            </a:r>
            <a:r>
              <a:rPr kumimoji="0" lang="en-US" sz="2000" b="1" i="1" u="none" strike="noStrike" kern="1200" cap="none" spc="0" normalizeH="0" baseline="0" noProof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edu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kumimoji="0" lang="en-US" sz="2000" b="1" i="1" u="none" strike="noStrike" kern="1200" cap="none" spc="0" normalizeH="0" baseline="0" noProof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tatar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kumimoji="0" lang="en-US" sz="2000" b="1" i="1" u="none" strike="noStrike" kern="1200" cap="none" spc="0" normalizeH="0" baseline="0" noProof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ru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-</a:t>
            </a:r>
            <a:endParaRPr kumimoji="0" lang="en-US" sz="2000" b="1" i="1" u="none" strike="noStrike" kern="1200" cap="none" spc="0" normalizeH="0" baseline="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Электронное образование в Республике Татарстан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endParaRPr kumimoji="0" lang="ru-RU" sz="2000" b="1" i="1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Координирует МКУ «Управление образования Агрызского МР РТ»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Министерство образования и науки Республики Татарстан</a:t>
            </a:r>
          </a:p>
          <a:p>
            <a:pPr marL="265430" marR="0" lvl="0" indent="-26543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2" panose="05020102010507070707"/>
              <a:buChar char=""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1" descr="3 место Валеева А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1524000"/>
            <a:ext cx="3911600" cy="5181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9155" name="Рисунок 2" descr="Валеева А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95800" y="1219200"/>
            <a:ext cx="4154488" cy="5105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9156" name="TextBox 3"/>
          <p:cNvSpPr txBox="1">
            <a:spLocks noChangeArrowheads="1"/>
          </p:cNvSpPr>
          <p:nvPr/>
        </p:nvSpPr>
        <p:spPr bwMode="auto">
          <a:xfrm>
            <a:off x="228600" y="0"/>
            <a:ext cx="4114800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разработок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воспитательных событий и практик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за 3 место 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творческий подход»</a:t>
            </a:r>
          </a:p>
          <a:p>
            <a:pPr algn="ctr"/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Валеева А.Р.</a:t>
            </a:r>
            <a:endParaRPr lang="ru-RU" sz="1600">
              <a:solidFill>
                <a:srgbClr val="FF0000"/>
              </a:solidFill>
            </a:endParaRPr>
          </a:p>
        </p:txBody>
      </p:sp>
      <p:sp>
        <p:nvSpPr>
          <p:cNvPr id="49157" name="TextBox 4"/>
          <p:cNvSpPr txBox="1">
            <a:spLocks noChangeArrowheads="1"/>
          </p:cNvSpPr>
          <p:nvPr/>
        </p:nvSpPr>
        <p:spPr bwMode="auto">
          <a:xfrm>
            <a:off x="4394200" y="0"/>
            <a:ext cx="4749800" cy="1077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республиканском круглом столе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обмену передовым педагогическим опытом 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 дополнительного образования, </a:t>
            </a:r>
          </a:p>
          <a:p>
            <a:r>
              <a:rPr 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ноября 2025 г., ГБУ ДО РЦВР, г.Казань</a:t>
            </a: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410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1411" name="TextBox 2"/>
          <p:cNvSpPr txBox="1"/>
          <p:nvPr/>
        </p:nvSpPr>
        <p:spPr>
          <a:xfrm>
            <a:off x="228600" y="228600"/>
            <a:ext cx="8077200" cy="4648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65430" lvl="0" indent="-265430" algn="ctr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u="sng">
                <a:solidFill>
                  <a:srgbClr val="C00000"/>
                </a:solidFill>
                <a:latin typeface="Arial" panose="020B0604020202020204" pitchFamily="34" charset="0"/>
              </a:rPr>
              <a:t>ДЕТСКИЕ ОБЪЕДИНЕНИЯ</a:t>
            </a:r>
          </a:p>
          <a:p>
            <a:pPr marL="265430" lvl="0" indent="-265430" algn="ctr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b="1">
              <a:solidFill>
                <a:srgbClr val="FFFF00"/>
              </a:solidFill>
              <a:latin typeface="Arial" pitchFamily="34" charset="0"/>
            </a:endParaRPr>
          </a:p>
          <a:p>
            <a:pPr marL="265430" lvl="0" indent="-265430" algn="ctr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Социально-гуманитарной  направленности:</a:t>
            </a:r>
          </a:p>
          <a:p>
            <a:pPr marL="265430" lvl="0" indent="-265430" algn="ctr" defTabSz="914400">
              <a:lnSpc>
                <a:spcPct val="8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: групп-43     учащихся-512      педагогов-29</a:t>
            </a:r>
          </a:p>
          <a:p>
            <a:pPr marL="265430" lvl="0" indent="-265430" algn="ctr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ДДТ «Радуга талантов»:</a:t>
            </a: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Арт-инклюзия (дети с ОВЗ, дети-инвалиды); </a:t>
            </a: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Буквоежка, Развивайка, </a:t>
            </a:r>
            <a:r>
              <a:rPr lang="en-GB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Englich club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(подготовка к школе);</a:t>
            </a: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Кулегашская НОШ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Увлекательный английский, </a:t>
            </a: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Гимназия № 1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Умники и умницы, Эрудит плюс (начальная школа); </a:t>
            </a: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3:</a:t>
            </a:r>
          </a:p>
          <a:p>
            <a:pPr marL="265430" lvl="0" indent="-265430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Лесенка знаний, Художественное слово, Хочу все знать, По ступенькам к знаниям (начальная школа); </a:t>
            </a:r>
          </a:p>
          <a:p>
            <a:pPr marL="265430" lvl="0" indent="-265430" algn="ctr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3200" b="1" i="1">
              <a:solidFill>
                <a:srgbClr val="212D32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265430" lvl="0" indent="-265430" algn="ctr" defTabSz="91440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 i="1">
              <a:solidFill>
                <a:srgbClr val="1F4E79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401412" name="Прямоугольник 1"/>
          <p:cNvSpPr/>
          <p:nvPr/>
        </p:nvSpPr>
        <p:spPr>
          <a:xfrm>
            <a:off x="228600" y="4114800"/>
            <a:ext cx="8763000" cy="2492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4: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обо всем, Веселая грамматика (начальная школа);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Терсинская СОШ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Любители русского языка, Занимательный русский язык, Психология для школьников;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Крындинская НОШ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Юнармия;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Кадыбашская СОШ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Патриоты;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Сарсак-Омгинский лицей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Патриот;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Красноборская СОШ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Каскад (отряд Юнармия);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i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i="1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55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7559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0"/>
            <a:ext cx="2857520" cy="40491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7560" name="Прямоугольник 4"/>
          <p:cNvSpPr/>
          <p:nvPr/>
        </p:nvSpPr>
        <p:spPr>
          <a:xfrm>
            <a:off x="428596" y="4286256"/>
            <a:ext cx="3429024" cy="16004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– акция «Говорящая стена «Миру нужен мир!»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Дипломы 2 степени - Дериглазова Елизавета,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Лосева Светлана, Субботина Софья, Абросимова Полина, под руководством ПДО </a:t>
            </a:r>
            <a:r>
              <a:rPr lang="ru-RU" alt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Муллахметова </a:t>
            </a: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И.Р.</a:t>
            </a:r>
            <a:endParaRPr lang="ru-RU" altLang="ru-RU" sz="1400" b="1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407561" name="Picture 2" descr="https://sun9-80.userapi.com/s/v1/ig2/UgjxwVcB6NYV5MKSNCNhRdFNydFSNcVh4cUHXmLZFty8BypGDuqQcytt026wfV3NwQavq-zxbOO6zMSe9mpdV4fZ.jpg?quality=95&amp;as=32x43,48x64,72x96,108x144,160x213,240x320,360x480,480x640,540x720,640x853,720x960,1080x1440,1280x1707,1440x1920,1920x2560&amp;from=bu&amp;u=Z8tv5iZ_cnBTyMZlL79PAWOWzjjTdPyuhxUQqjfPN04&amp;cs=810x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0"/>
            <a:ext cx="3629007" cy="3429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7562" name="Прямоугольник 6"/>
          <p:cNvSpPr/>
          <p:nvPr/>
        </p:nvSpPr>
        <p:spPr>
          <a:xfrm>
            <a:off x="4643438" y="3714752"/>
            <a:ext cx="4214842" cy="28931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этап республиканского конкурса семейного творчества «Калейдоскоп» в рамках XXVII Международного фестиваля «Детство без границ»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«Герой отечества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моей семье».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категория: 6-9 лет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- Название работы «Поиск», Гадыршин Ильмир, руководитель Гадыршин А.Ф.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место - Название работы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«Герой моей семьи»,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 Вячеслав,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Нуриева Н.В.</a:t>
            </a:r>
            <a:endParaRPr lang="ru-RU" altLang="ru-RU" sz="1400" b="1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7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2675" name="Picture 2" descr="https://sun9-16.userapi.com/s/v1/ig2/9o5-9bkPNFX8n5dsB8G395382uIMj1DG8_bi10Z3KHxOlBlh7Yk-hKrUSSUTvzZYN7wlXdL5pRkVIMkd4lVKXe39.jpg?quality=95&amp;as=32x45,48x68,72x102,108x153,160x226,240x339,360x509,480x679,540x763,640x905,720x1018,1080x1527,1131x1599&amp;from=bu&amp;u=pUT8iqYnIhdUpRPZoCFM9sLlmJ_Pq4-LEyhyUwSJE3I&amp;cs=571x8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81200"/>
            <a:ext cx="3505200" cy="441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2676" name="Picture 4" descr="https://sun9-79.userapi.com/s/v1/ig2/tiSLdPnf6EDDDbbDMsBRkunpLBwLxLrPKqOmTdUHvpgvORn3Q4sTezP73PESQzFMyjWfCuj02h-gvLRebakL-S4r.jpg?quality=95&amp;as=32x45,48x68,72x102,108x153,160x226,240x339,360x509,480x679,540x763,640x905,720x1018,1080x1527,1131x1599&amp;from=bu&amp;u=2Ud-kN69osMl5RQHDD5AFm0UFHCEqoL8Yg7cl00siHk&amp;cs=571x8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81200"/>
            <a:ext cx="3505200" cy="441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2677" name="TextBox 1"/>
          <p:cNvSpPr txBox="1"/>
          <p:nvPr/>
        </p:nvSpPr>
        <p:spPr>
          <a:xfrm>
            <a:off x="457200" y="0"/>
            <a:ext cx="8382000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uFillTx/>
                <a:latin typeface="Times New Roman" panose="02020603050405020304" pitchFamily="18" charset="0"/>
                <a:ea typeface="+Основной текст (восточно-азиат" charset="0"/>
                <a:cs typeface="Times New Roman" panose="02020603050405020304" pitchFamily="18" charset="0"/>
              </a:rPr>
              <a:t>Республиканский заочный фестиваль детского творчества детей </a:t>
            </a:r>
          </a:p>
          <a:p>
            <a:pPr marL="0" lvl="0" indent="0" algn="ctr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uFillTx/>
                <a:latin typeface="Times New Roman" panose="02020603050405020304" pitchFamily="18" charset="0"/>
                <a:ea typeface="+Основной текст (восточно-азиат" charset="0"/>
                <a:cs typeface="Times New Roman" panose="02020603050405020304" pitchFamily="18" charset="0"/>
              </a:rPr>
              <a:t>с ограниченными возможностями «Весенняя капель - 2025»</a:t>
            </a:r>
          </a:p>
          <a:p>
            <a:pPr marL="0" lvl="0" indent="0" algn="ctr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uFillTx/>
                <a:latin typeface="Times New Roman" panose="02020603050405020304" pitchFamily="18" charset="0"/>
                <a:ea typeface="+Основной текст (восточно-азиат" charset="0"/>
                <a:cs typeface="Times New Roman" panose="02020603050405020304" pitchFamily="18" charset="0"/>
              </a:rPr>
              <a:t>Номинация «Декоративно-прикладное творчество»:</a:t>
            </a:r>
          </a:p>
          <a:p>
            <a:pPr marL="0" lvl="0" indent="0" algn="ctr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uFillTx/>
                <a:latin typeface="Times New Roman" panose="02020603050405020304" pitchFamily="18" charset="0"/>
                <a:ea typeface="+Основной текст (восточно-азиат" charset="0"/>
                <a:cs typeface="Times New Roman" panose="02020603050405020304" pitchFamily="18" charset="0"/>
              </a:rPr>
              <a:t>Лауреат 2 степени - «Цветные нити», Зудов Александр</a:t>
            </a:r>
          </a:p>
          <a:p>
            <a:pPr marL="0" lvl="0" indent="0" algn="ctr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uFillTx/>
                <a:latin typeface="Times New Roman" panose="02020603050405020304" pitchFamily="18" charset="0"/>
                <a:ea typeface="+Основной текст (восточно-азиат" charset="0"/>
                <a:cs typeface="Times New Roman" panose="02020603050405020304" pitchFamily="18" charset="0"/>
              </a:rPr>
              <a:t>Лауреат 3 степени - «Аппликация», Лапин Антон </a:t>
            </a:r>
          </a:p>
          <a:p>
            <a:pPr marL="0" lvl="0" indent="0" algn="ctr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uFillTx/>
                <a:latin typeface="Times New Roman" panose="02020603050405020304" pitchFamily="18" charset="0"/>
                <a:ea typeface="+Основной текст (восточно-азиат" charset="0"/>
                <a:cs typeface="Times New Roman" panose="02020603050405020304" pitchFamily="18" charset="0"/>
              </a:rPr>
              <a:t>Руководитель - педагог дополнительного образования Малыгина Е.А.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4648200" y="1066800"/>
            <a:ext cx="4038600" cy="41544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методических разработок «ФОРТ» (Фонд Образования Республики Татарстан)»</a:t>
            </a:r>
          </a:p>
          <a:p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Награждена грамотой «За творческий подход» - методист МБУ ДО ДДТ "Радуга талантов" Шакирова Алия Минисаитовна.</a:t>
            </a:r>
          </a:p>
        </p:txBody>
      </p:sp>
      <p:pic>
        <p:nvPicPr>
          <p:cNvPr id="25603" name="Picture 5" descr="Шакирова АМ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685800"/>
            <a:ext cx="3862388" cy="50292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533400"/>
            <a:ext cx="3886200" cy="54959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4191000" y="1019175"/>
            <a:ext cx="4572000" cy="4832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altLang="ru-RU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Шакирова А.М. прошла Республиканскую образовательную стажировку "Ораторское мастерство в работе педагога дополнительного образования. Приёмы и техники успешного публичного выступления"</a:t>
            </a:r>
            <a:br>
              <a:rPr lang="ru-RU" altLang="ru-RU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Набережные Челны.</a:t>
            </a: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158" y="500042"/>
            <a:ext cx="7823534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>
                <a:solidFill>
                  <a:prstClr val="black"/>
                </a:solidFill>
                <a:latin typeface="Times New Roman" panose="02020603050405020304" pitchFamily="18" charset="0"/>
              </a:rPr>
              <a:t>МКУ «Управление образования» Исполнительного комитета ММР РТ </a:t>
            </a:r>
            <a:endParaRPr lang="ru-RU" sz="1100">
              <a:solidFill>
                <a:prstClr val="black"/>
              </a:solidFill>
              <a:latin typeface="Times New Roman" pitchFamily="18" charset="0"/>
            </a:endParaRPr>
          </a:p>
          <a:p>
            <a:pPr lvl="0" algn="ctr"/>
            <a:r>
              <a:rPr lang="ru-RU" sz="1100" b="1">
                <a:solidFill>
                  <a:prstClr val="black"/>
                </a:solidFill>
                <a:latin typeface="Times New Roman" panose="02020603050405020304" pitchFamily="18" charset="0"/>
              </a:rPr>
              <a:t>МАУ «Дворец культуры им. С.Гассара» г.Менделеевск РТ </a:t>
            </a:r>
            <a:endParaRPr lang="ru-RU" sz="110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100">
                <a:solidFill>
                  <a:prstClr val="black"/>
                </a:solidFill>
                <a:latin typeface="Times New Roman" panose="02020603050405020304" pitchFamily="18" charset="0"/>
              </a:rPr>
              <a:t>Ц</a:t>
            </a:r>
            <a:r>
              <a:rPr lang="ru-RU" sz="1100" b="1">
                <a:solidFill>
                  <a:prstClr val="black"/>
                </a:solidFill>
                <a:latin typeface="Times New Roman" panose="02020603050405020304" pitchFamily="18" charset="0"/>
              </a:rPr>
              <a:t>ентр развития «SUPER ПОКОЛЕНИЕ» г. Менделеевск РТ </a:t>
            </a:r>
            <a:endParaRPr lang="ru-RU" sz="110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4800" b="1">
                <a:solidFill>
                  <a:srgbClr val="16365D"/>
                </a:solidFill>
                <a:latin typeface="Times New Roman" panose="02020603050405020304" pitchFamily="18" charset="0"/>
              </a:rPr>
              <a:t>ДИПЛОМ </a:t>
            </a:r>
            <a:endParaRPr lang="ru-RU" sz="4800">
              <a:solidFill>
                <a:srgbClr val="16365D"/>
              </a:solidFill>
              <a:latin typeface="Times New Roman" pitchFamily="18" charset="0"/>
            </a:endParaRPr>
          </a:p>
          <a:p>
            <a:pPr lvl="0" algn="ctr"/>
            <a:r>
              <a:rPr lang="ru-RU" sz="2400" b="1">
                <a:solidFill>
                  <a:srgbClr val="C00000"/>
                </a:solidFill>
                <a:latin typeface="Times New Roman" panose="02020603050405020304" pitchFamily="18" charset="0"/>
              </a:rPr>
              <a:t>Лауреата 1 степени </a:t>
            </a:r>
            <a:endParaRPr lang="ru-RU" sz="2400">
              <a:solidFill>
                <a:srgbClr val="C00000"/>
              </a:solidFill>
              <a:latin typeface="Times New Roman" pitchFamily="18" charset="0"/>
            </a:endParaRPr>
          </a:p>
          <a:p>
            <a:pPr lvl="0" algn="ctr"/>
            <a:r>
              <a:rPr lang="en-US" b="1">
                <a:solidFill>
                  <a:srgbClr val="001F5F"/>
                </a:solidFill>
                <a:latin typeface="Times New Roman" panose="02020603050405020304" pitchFamily="18" charset="0"/>
              </a:rPr>
              <a:t>IV </a:t>
            </a:r>
            <a:r>
              <a:rPr lang="ru-RU" b="1">
                <a:solidFill>
                  <a:srgbClr val="001F5F"/>
                </a:solidFill>
                <a:latin typeface="Times New Roman" panose="02020603050405020304" pitchFamily="18" charset="0"/>
              </a:rPr>
              <a:t>Всероссийского конкурса </a:t>
            </a:r>
            <a:endParaRPr lang="ru-RU">
              <a:solidFill>
                <a:srgbClr val="001F5F"/>
              </a:solidFill>
              <a:latin typeface="Times New Roman" pitchFamily="18" charset="0"/>
            </a:endParaRPr>
          </a:p>
          <a:p>
            <a:pPr lvl="0" algn="ctr"/>
            <a:r>
              <a:rPr lang="ru-RU" sz="2400" b="1">
                <a:solidFill>
                  <a:srgbClr val="C00000"/>
                </a:solidFill>
                <a:latin typeface="Times New Roman" panose="02020603050405020304" pitchFamily="18" charset="0"/>
              </a:rPr>
              <a:t>«Краски осени» </a:t>
            </a:r>
            <a:endParaRPr lang="ru-RU" sz="240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600" b="1">
                <a:solidFill>
                  <a:srgbClr val="001F5F"/>
                </a:solidFill>
                <a:latin typeface="Times New Roman" panose="02020603050405020304" pitchFamily="18" charset="0"/>
              </a:rPr>
              <a:t>Награждается </a:t>
            </a:r>
            <a:endParaRPr lang="ru-RU" sz="1600">
              <a:solidFill>
                <a:srgbClr val="001F5F"/>
              </a:solidFill>
              <a:latin typeface="Times New Roman" pitchFamily="18" charset="0"/>
            </a:endParaRPr>
          </a:p>
          <a:p>
            <a:pPr lvl="0" algn="ctr"/>
            <a:r>
              <a:rPr lang="ru-RU" sz="2400" b="1" err="1">
                <a:solidFill>
                  <a:srgbClr val="FF0000"/>
                </a:solidFill>
                <a:latin typeface="Times New Roman" panose="02020603050405020304" pitchFamily="18" charset="0"/>
              </a:rPr>
              <a:t>Велиева Эсмира </a:t>
            </a:r>
            <a:endParaRPr lang="ru-RU" sz="2400">
              <a:solidFill>
                <a:srgbClr val="FF0000"/>
              </a:solidFill>
              <a:latin typeface="Times New Roman" pitchFamily="18" charset="0"/>
            </a:endParaRPr>
          </a:p>
          <a:p>
            <a:pPr lvl="0" algn="ctr"/>
            <a:r>
              <a:rPr lang="ru-RU" sz="1600" b="1">
                <a:solidFill>
                  <a:srgbClr val="C00000"/>
                </a:solidFill>
                <a:latin typeface="Times New Roman" panose="02020603050405020304" pitchFamily="18" charset="0"/>
              </a:rPr>
              <a:t>учитель начальных классов, педагог дополнительного образования Ипоева Альбина Семеновна </a:t>
            </a:r>
            <a:endParaRPr lang="ru-RU" sz="1600">
              <a:solidFill>
                <a:srgbClr val="C00000"/>
              </a:solidFill>
              <a:latin typeface="Times New Roman" pitchFamily="18" charset="0"/>
            </a:endParaRPr>
          </a:p>
          <a:p>
            <a:pPr lvl="0" algn="ctr"/>
            <a:r>
              <a:rPr lang="ru-RU" sz="1400" b="1">
                <a:solidFill>
                  <a:srgbClr val="001F5F"/>
                </a:solidFill>
                <a:latin typeface="Times New Roman" panose="02020603050405020304" pitchFamily="18" charset="0"/>
              </a:rPr>
              <a:t>МБОУ Терсинская СОШ, МБУ ДО ДДТ "Радуга талантов" </a:t>
            </a:r>
            <a:endParaRPr lang="ru-RU" sz="1400">
              <a:solidFill>
                <a:srgbClr val="001F5F"/>
              </a:solidFill>
              <a:latin typeface="Times New Roman" pitchFamily="18" charset="0"/>
            </a:endParaRPr>
          </a:p>
          <a:p>
            <a:pPr lvl="0" algn="ctr"/>
            <a:r>
              <a:rPr lang="ru-RU" sz="1400" b="1" err="1">
                <a:solidFill>
                  <a:srgbClr val="001F5F"/>
                </a:solidFill>
                <a:latin typeface="Times New Roman" panose="02020603050405020304" pitchFamily="18" charset="0"/>
              </a:rPr>
              <a:t>Агрызского муниципального района РТ </a:t>
            </a:r>
            <a:endParaRPr lang="ru-RU" sz="140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600" b="1">
                <a:solidFill>
                  <a:srgbClr val="001F5F"/>
                </a:solidFill>
                <a:latin typeface="Times New Roman" panose="02020603050405020304" pitchFamily="18" charset="0"/>
              </a:rPr>
              <a:t>номинация: </a:t>
            </a:r>
            <a:endParaRPr lang="ru-RU" sz="160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600" b="1">
                <a:solidFill>
                  <a:srgbClr val="001F5F"/>
                </a:solidFill>
                <a:latin typeface="Times New Roman" panose="02020603050405020304" pitchFamily="18" charset="0"/>
              </a:rPr>
              <a:t>Поделка "Осенняя фантазия" </a:t>
            </a:r>
            <a:endParaRPr lang="ru-RU" sz="160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600" b="1">
                <a:solidFill>
                  <a:srgbClr val="001F5F"/>
                </a:solidFill>
                <a:latin typeface="Times New Roman" panose="02020603050405020304" pitchFamily="18" charset="0"/>
              </a:rPr>
              <a:t>название работы: </a:t>
            </a:r>
            <a:endParaRPr lang="ru-RU" sz="160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600" b="1">
                <a:solidFill>
                  <a:srgbClr val="001F5F"/>
                </a:solidFill>
                <a:latin typeface="Times New Roman" panose="02020603050405020304" pitchFamily="18" charset="0"/>
              </a:rPr>
              <a:t>Забавный ёжик </a:t>
            </a:r>
            <a:endParaRPr lang="ru-RU" sz="160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100" b="1">
                <a:solidFill>
                  <a:srgbClr val="000000"/>
                </a:solidFill>
                <a:latin typeface="Times New Roman" panose="02020603050405020304" pitchFamily="18" charset="0"/>
              </a:rPr>
              <a:t>И.О. начальника МКУ “Управление образования» Назипов Р.Г. </a:t>
            </a:r>
            <a:endParaRPr lang="ru-RU" sz="1100">
              <a:solidFill>
                <a:srgbClr val="000000"/>
              </a:solidFill>
              <a:latin typeface="Times New Roman" pitchFamily="18" charset="0"/>
            </a:endParaRPr>
          </a:p>
          <a:p>
            <a:pPr lvl="0" algn="ctr"/>
            <a:r>
              <a:rPr lang="ru-RU" sz="1100" b="1">
                <a:solidFill>
                  <a:srgbClr val="000000"/>
                </a:solidFill>
                <a:latin typeface="Times New Roman" panose="02020603050405020304" pitchFamily="18" charset="0"/>
              </a:rPr>
              <a:t>Исполнительного комитета ММР РТ” </a:t>
            </a:r>
            <a:endParaRPr lang="ru-RU" sz="11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100" b="1">
                <a:solidFill>
                  <a:srgbClr val="000000"/>
                </a:solidFill>
                <a:latin typeface="Times New Roman" panose="02020603050405020304" pitchFamily="18" charset="0"/>
              </a:rPr>
              <a:t>Директор МАУ «Дворец культуры Латыпова Л.Р. </a:t>
            </a:r>
            <a:endParaRPr lang="ru-RU" sz="11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100" b="1">
                <a:solidFill>
                  <a:srgbClr val="000000"/>
                </a:solidFill>
                <a:latin typeface="Times New Roman" panose="02020603050405020304" pitchFamily="18" charset="0"/>
              </a:rPr>
              <a:t>им. С.Гассара» г.Менделеевск РТ </a:t>
            </a:r>
            <a:endParaRPr lang="ru-RU" sz="11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100" b="1">
                <a:solidFill>
                  <a:srgbClr val="000000"/>
                </a:solidFill>
                <a:latin typeface="Times New Roman" panose="02020603050405020304" pitchFamily="18" charset="0"/>
              </a:rPr>
              <a:t>Руководитель СЦР “СУПЕР ПОКОЛЕНИЕ” Сабирзянова Г.Р. </a:t>
            </a:r>
            <a:endParaRPr lang="ru-RU" sz="11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100" b="1" err="1">
                <a:solidFill>
                  <a:srgbClr val="000000"/>
                </a:solidFill>
                <a:latin typeface="Times New Roman" panose="02020603050405020304" pitchFamily="18" charset="0"/>
              </a:rPr>
              <a:t>г.Менделеевск РТ </a:t>
            </a:r>
            <a:endParaRPr lang="ru-RU" sz="11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ctr"/>
            <a:r>
              <a:rPr lang="ru-RU" sz="1100" b="1">
                <a:solidFill>
                  <a:srgbClr val="000000"/>
                </a:solidFill>
                <a:latin typeface="Times New Roman" panose="02020603050405020304" pitchFamily="18" charset="0"/>
              </a:rPr>
              <a:t>Приказ № 01/10 от 03.10.2025г. </a:t>
            </a:r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3428708254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2435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993775"/>
            <a:ext cx="3516313" cy="4870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57200" y="993775"/>
            <a:ext cx="4495800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21.09.2022 г. Дому детского творчества "Радуга талантов" Агрызского муниципального района Республики Татарстан присвоен статус </a:t>
            </a:r>
            <a:r>
              <a:rPr lang="ru-RU" altLang="x-none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по подготовке юнармейцев Дом «Юнармии»</a:t>
            </a:r>
          </a:p>
          <a:p>
            <a:pPr eaLnBrk="1" hangingPunct="1">
              <a:buNone/>
            </a:pPr>
            <a:endParaRPr lang="ru-RU" altLang="x-none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Всего-16 отрядов, 183 учащихся.</a:t>
            </a:r>
          </a:p>
          <a:p>
            <a:pPr eaLnBrk="1" hangingPunct="1">
              <a:buNone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них:</a:t>
            </a:r>
          </a:p>
          <a:p>
            <a:pPr eaLnBrk="1" hangingPunct="1">
              <a:buNone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6-социально-гуманитарное;</a:t>
            </a:r>
          </a:p>
          <a:p>
            <a:pPr eaLnBrk="1" hangingPunct="1">
              <a:buChar char="-"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4-физкультурное;</a:t>
            </a:r>
          </a:p>
          <a:p>
            <a:pPr eaLnBrk="1" hangingPunct="1">
              <a:buChar char="-"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2-художественное;</a:t>
            </a:r>
          </a:p>
          <a:p>
            <a:pPr eaLnBrk="1" hangingPunct="1">
              <a:buChar char="-"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3-туристко-краеведческое;</a:t>
            </a:r>
          </a:p>
          <a:p>
            <a:pPr eaLnBrk="1" hangingPunct="1">
              <a:buNone/>
            </a:pPr>
            <a:r>
              <a:rPr lang="ru-RU" altLang="x-none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1-естественно-научное.</a:t>
            </a:r>
            <a:endParaRPr lang="ru-RU" altLang="x-none" sz="2000" b="1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375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4612" y="142852"/>
            <a:ext cx="4000528" cy="56191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10" y="5929330"/>
            <a:ext cx="8058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юных журналистов «Сила слова»</a:t>
            </a:r>
            <a:endParaRPr lang="ru-RU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5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3459" name="Рисунок 2" descr="C:\Users\Лилия\Desktop\MyColl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38" y="638175"/>
            <a:ext cx="3611562" cy="383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3460" name="Прямоугольник 3"/>
          <p:cNvSpPr/>
          <p:nvPr/>
        </p:nvSpPr>
        <p:spPr>
          <a:xfrm>
            <a:off x="357158" y="4929198"/>
            <a:ext cx="8551893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Юнармейцы Дома Юнармии при МБУ ДО ДДТ "Радуга талантов" приводят в порядок территории монументов павшим воинам-землякам в Великой Отечественной войне.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403461" name="Рисунок 3" descr="C:\Users\Лилия\Desktop\MyColl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638175"/>
            <a:ext cx="4103688" cy="3835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48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4483" name="Прямоугольник 3"/>
          <p:cNvSpPr/>
          <p:nvPr/>
        </p:nvSpPr>
        <p:spPr>
          <a:xfrm>
            <a:off x="0" y="5357826"/>
            <a:ext cx="3581400" cy="132343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Юнармейцы Дома Юнармии при МБУ ДО ДДТ "Радуга талантов" помогают убирать придомовые территории  семьям  участников СВО. </a:t>
            </a:r>
          </a:p>
        </p:txBody>
      </p:sp>
      <p:pic>
        <p:nvPicPr>
          <p:cNvPr id="404484" name="Picture 2" descr="https://sun9-20.userapi.com/s/v1/ig2/XcrV2TrWqugM92Y7VLvk9A9ql4Pq9j7uVh7UFTNCxv6OMpplIZoZAB7MjvAAVtiqlhGLJymVe2_MdDIRHhBJ6QDm.jpg?quality=95&amp;as=32x24,48x36,72x54,108x81,160x120,240x180,360x270,480x360,540x405,640x480,720x540,1080x810,1280x960,1440x1080,1600x1200&amp;from=bu&amp;u=y8CDXNRmCq3C4BO7x197meU3Edh1_crZCCDC7T7lubg&amp;cs=807x6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928670"/>
            <a:ext cx="2667000" cy="2270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4485" name="Рисунок 5" descr="C:\Users\Лилия\Desktop\AxbvURcGMV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3286124"/>
            <a:ext cx="2738438" cy="2011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4486" name="Picture 4" descr="https://sun9-20.userapi.com/s/v1/ig2/Tw5JE6jkTPpsFgq7lML1ppjqlk55Aq1wPqWauS-FXwpb0O7keQ06eziVV_F9aL90uaYCcI0kRlVTMX3BggguBJ61.jpg?quality=95&amp;as=32x41,48x62,72x93,108x139,160x206,240x309,360x464,480x618,540x696,640x824,720x928,1080x1391,1242x1600&amp;from=bu&amp;u=M2H840H6DzrOm3WwpId6rLqkkjSwqYx3sfHNbK2zKAA&amp;cs=626x8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500042"/>
            <a:ext cx="2827440" cy="335758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4487" name="Picture 2" descr="https://sun9-13.userapi.com/s/v1/ig2/U8azbvQCX0gUmT6ZxZFUB3RHSljuaQ0lg2KM3SS4YWzDhO_8n9OlLStKUCBLzxQCLUyvZK_qGb_zvxb6B2ptbiEt.jpg?quality=95&amp;as=32x24,48x36,72x54,108x81,160x120,240x180,360x270,480x360,540x405,640x480,720x540,1080x810,1280x960&amp;from=bu&amp;u=AxUR9JtvZKKjbA9rvp7cUwVLJcQbIhQuir1IwVFZ78A&amp;cs=604x4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7884" y="500042"/>
            <a:ext cx="2971800" cy="3373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143340" y="4214818"/>
            <a:ext cx="50006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16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активное участие в подготовке гуманитарной помощи </a:t>
            </a:r>
          </a:p>
          <a:p>
            <a:pPr lvl="0"/>
            <a:r>
              <a:rPr lang="ru-RU" altLang="ru-RU" sz="16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ребят, находящихся на специальной военной операции.</a:t>
            </a:r>
            <a:endParaRPr lang="ru-RU" altLang="ru-RU" sz="1600" b="1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114" name="Picture 3" descr="C:\Users\victo\Desktop\презентация\krasivie-fony-dlya-prezentacii-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6115" name="Текст 9"/>
          <p:cNvSpPr>
            <a:spLocks noGrp="1"/>
          </p:cNvSpPr>
          <p:nvPr>
            <p:ph type="body" sz="half" idx="2"/>
          </p:nvPr>
        </p:nvSpPr>
        <p:spPr>
          <a:xfrm>
            <a:off x="304800" y="4495800"/>
            <a:ext cx="8382000" cy="762000"/>
          </a:xfrm>
          <a:solidFill>
            <a:schemeClr val="bg1">
              <a:alpha val="100000"/>
            </a:schemeClr>
          </a:solidFill>
        </p:spPr>
        <p:txBody>
          <a:bodyPr vert="horz" wrap="square" lIns="91440" tIns="45720" rIns="91440" bIns="45720" anchor="t" anchorCtr="0"/>
          <a:lstStyle/>
          <a:p>
            <a:pPr marL="44450" algn="ctr" eaLnBrk="1" hangingPunct="1">
              <a:spcBef>
                <a:spcPct val="0"/>
              </a:spcBef>
              <a:buClrTx/>
              <a:buSzTx/>
            </a:pPr>
            <a:r>
              <a:rPr lang="ru-RU" altLang="ru-RU" sz="2000" b="1" i="1" kern="120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ОРГАНИЗАЦИЯ И ПРОВЕДЕНИЕ  МЕРОПРИЯТИЙ </a:t>
            </a:r>
          </a:p>
          <a:p>
            <a:pPr marL="44450" algn="ctr" eaLnBrk="1" hangingPunct="1">
              <a:spcBef>
                <a:spcPct val="0"/>
              </a:spcBef>
              <a:buClrTx/>
              <a:buSzTx/>
            </a:pPr>
            <a:r>
              <a:rPr lang="ru-RU" altLang="ru-RU" sz="2000" b="1" i="1" kern="120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ПО ПРОФИЛЮ ДЕЯТЕЛЬНОСТИ УЧРЕЖДЕНИЯ</a:t>
            </a:r>
          </a:p>
        </p:txBody>
      </p:sp>
      <p:sp>
        <p:nvSpPr>
          <p:cNvPr id="21508" name="Заголовок 7"/>
          <p:cNvSpPr>
            <a:spLocks noGrp="1"/>
          </p:cNvSpPr>
          <p:nvPr>
            <p:ph type="title"/>
          </p:nvPr>
        </p:nvSpPr>
        <p:spPr>
          <a:xfrm>
            <a:off x="228600" y="1295400"/>
            <a:ext cx="8458200" cy="2590800"/>
          </a:xfrm>
          <a:solidFill>
            <a:schemeClr val="bg1"/>
          </a:solidFill>
        </p:spPr>
        <p:txBody>
          <a:bodyPr vert="horz" wrap="square" lIns="91440" tIns="45720" rIns="91440" bIns="45720" numCol="1" anchor="b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ВЕДЕНИЕ ОБРАЗОВАТЕЛЬНОЙ ДЕЯТЕЛЬНОСТИ ПО ДОПОЛНИТЕЛЬНЫМ ОБЩЕОБРАЗОВАТЕЛЬНЫМ ОБЩЕРАЗВИВАЮЩИМ ПРОГРАММАМ: </a:t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1)СОЦИАЛЬНО-ГУМАНИТАРНОЙ,</a:t>
            </a: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2)ТУРИСТСКО-КРАЕВЕДЧЕСКОЙ,</a:t>
            </a: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3)ЕСТЕСТВЕННОНАУЧНОЙ,</a:t>
            </a: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4)ХУДОЖЕСТВЕННОЙ, </a:t>
            </a: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5)ТЕХНИЧЕСКОЙ,</a:t>
            </a: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6)ФИЗКУЛЬТУРНО-СПОРТИВНОЙ НАПРАВЛЕННОСТЕЙ.</a:t>
            </a:r>
          </a:p>
        </p:txBody>
      </p:sp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609600" y="685800"/>
            <a:ext cx="82296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lang="ru-RU" altLang="ru-RU" b="1" i="1">
                <a:solidFill>
                  <a:srgbClr val="10253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Основные виды деятельности</a:t>
            </a:r>
            <a:endParaRPr lang="ru-RU" altLang="ru-RU" b="1" i="1">
              <a:solidFill>
                <a:srgbClr val="10253F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50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5507" name="Рисунок 2" descr="C:\Users\Лилия\Desktop\Bdr4UqClok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1763"/>
            <a:ext cx="2338388" cy="320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5508" name="Рисунок 3" descr="C:\Users\Лилия\Desktop\mCO5URfD0L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161925"/>
            <a:ext cx="2754313" cy="3024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5509" name="Рисунок 4" descr="https://sun9-46.userapi.com/impg/Zv1uhCtuN4gw34AkAuAc2f16hh_DJ3OvlI9z1A/m2zTYTZ2vzc.jpg?size=1280x848&amp;quality=95&amp;sign=37a9ef5c93442a78d83ef0c2711caa42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3038"/>
            <a:ext cx="2895600" cy="303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5510" name="Прямоугольник 5"/>
          <p:cNvSpPr/>
          <p:nvPr/>
        </p:nvSpPr>
        <p:spPr>
          <a:xfrm>
            <a:off x="152400" y="3332163"/>
            <a:ext cx="2819400" cy="2800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проходит митинг, посвященный трагедии на Чернобыльской атомной электростанции. 1986-ой год вошел в историю развития нашей цивилизации печальной и трагической датой. Наши юнармейцы Дома Юнармии при МБУ ДО ДДТ «Радуга талантов» возложили венок.</a:t>
            </a:r>
            <a:endParaRPr lang="ru-RU" altLang="ru-RU" sz="1600" b="1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405511" name="Прямоугольник 6"/>
          <p:cNvSpPr/>
          <p:nvPr/>
        </p:nvSpPr>
        <p:spPr>
          <a:xfrm>
            <a:off x="3124200" y="3332163"/>
            <a:ext cx="2895600" cy="30464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Юнармейцы, под руководством начальника штаба Юнармии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Агрызском районе Шакировым Р. В., участвовали в организации митинга для участников Велопробега-2025, который был посвящён 80-ой годовщине Победы 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Великой Отечественной войне.</a:t>
            </a:r>
            <a:endParaRPr lang="ru-RU" altLang="ru-RU" sz="1600" b="1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</a:endParaRPr>
          </a:p>
        </p:txBody>
      </p:sp>
      <p:sp>
        <p:nvSpPr>
          <p:cNvPr id="405512" name="Прямоугольник 7"/>
          <p:cNvSpPr/>
          <p:nvPr/>
        </p:nvSpPr>
        <p:spPr>
          <a:xfrm>
            <a:off x="6019800" y="3332163"/>
            <a:ext cx="2716213" cy="2800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 2025 года на празднике, посвященном 80-ой годовщине Победы в Великой Отечественной Войне, на стадионе </a:t>
            </a:r>
          </a:p>
          <a:p>
            <a:pPr marL="0" lvl="0" indent="0" algn="just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Агрызе наши Юнармейцы гордо внесли Государственные флаги Российской Федерации, Республики Татарстан </a:t>
            </a:r>
          </a:p>
          <a:p>
            <a:pPr marL="0" lvl="0" indent="0" algn="just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Знамя Победы.</a:t>
            </a:r>
            <a:endParaRPr lang="ru-RU" altLang="ru-RU" sz="1600" b="1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57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8579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25" y="152400"/>
            <a:ext cx="2454263" cy="3236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8580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58750"/>
            <a:ext cx="2389188" cy="3186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8581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38" y="3622675"/>
            <a:ext cx="2443162" cy="3071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8582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3622675"/>
            <a:ext cx="2255838" cy="3071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8583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52400"/>
            <a:ext cx="2397125" cy="3195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8584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8400" y="3635375"/>
            <a:ext cx="2343150" cy="3124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0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03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575" y="447675"/>
            <a:ext cx="2557463" cy="3581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04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57200"/>
            <a:ext cx="2935288" cy="3657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05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457200"/>
            <a:ext cx="2786063" cy="358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06" name="Прямоугольник 6"/>
          <p:cNvSpPr/>
          <p:nvPr/>
        </p:nvSpPr>
        <p:spPr>
          <a:xfrm>
            <a:off x="609283" y="4343400"/>
            <a:ext cx="8458200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Республиканского заочного конкурса научно-технического творчества школьников "Память поколений", приуроченного к празднования 80-летия Победы в Великой Отечественной Войне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"Военная техника" (11-14 лет):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- Вагапов Ранель, руководитель Хисматуллиной А.Ф.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"Военная техника", (15-18 лет):</a:t>
            </a: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за участие – ПДО Беркутовой Г.Ф. </a:t>
            </a:r>
            <a:endParaRPr lang="ru-RU" altLang="ru-RU" sz="2000" b="1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2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87"/>
            <a:ext cx="9144000" cy="693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27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990600"/>
            <a:ext cx="2954338" cy="243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628" name="TextBox 2"/>
          <p:cNvSpPr txBox="1"/>
          <p:nvPr/>
        </p:nvSpPr>
        <p:spPr>
          <a:xfrm rot="-10800000" flipV="1">
            <a:off x="134938" y="0"/>
            <a:ext cx="8991600" cy="1169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Военно-патриотическая игра "Юнармейские старты" </a:t>
            </a:r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обучающих начальной школы, среднего и старшего звена. Игра состоит из следующих испытаний: рапорт главному судье, творческий номер, теория военной медицины, практика военной медицины, вопросы по истории России, стрельба (тир), теория и практика начальной военной подготовки и спортивная станция.</a:t>
            </a:r>
            <a:b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400" b="1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410629" name="Picture 6" descr="https://sun9-25.userapi.com/s/v1/ig2/qh0ffT8EDbSFeChqqkriJO45QFaCU6ShWTPbyM9Y2TJmuqZCbzistC4cU0QCKQnvCNChg2j8iVLRdxPoti5t10ia.jpg?quality=95&amp;as=32x24,48x36,72x54,108x81,160x120,240x180,360x270,480x360,540x405,640x480,720x540,1080x810,1280x960&amp;from=bu&amp;u=RSuG85inwUnZWO5wpRWOBnKPv0CljAbqo-u8XD4WOiE&amp;cs=807x6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38" y="1008063"/>
            <a:ext cx="2913062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30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990600"/>
            <a:ext cx="297180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31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4114800"/>
            <a:ext cx="2127250" cy="245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32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0800" y="4114800"/>
            <a:ext cx="2322513" cy="2451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33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0" y="4114800"/>
            <a:ext cx="3335338" cy="2451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s://sun9-25.userapi.com/s/v1/ig2/qh0ffT8EDbSFeChqqkriJO45QFaCU6ShWTPbyM9Y2TJmuqZCbzistC4cU0QCKQnvCNChg2j8iVLRdxPoti5t10ia.jpg?quality=95&amp;as=32x24,48x36,72x54,108x81,160x120,240x180,360x270,480x360,540x405,640x480,720x540,1080x810,1280x960&amp;from=bu&amp;u=RSuG85inwUnZWO5wpRWOBnKPv0CljAbqo-u8XD4WOiE&amp;cs=807x60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657475" y="22225"/>
            <a:ext cx="3829050" cy="191611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5843" name="Прямоугольник 2"/>
          <p:cNvSpPr>
            <a:spLocks noChangeArrowheads="1"/>
          </p:cNvSpPr>
          <p:nvPr/>
        </p:nvSpPr>
        <p:spPr bwMode="auto">
          <a:xfrm>
            <a:off x="152400" y="1938338"/>
            <a:ext cx="9144000" cy="4692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ноября 2025 года, базе Дома детского творчества "Радуга талантов" прошла очередная военно-спортивная игра "Юнармейские старты" среди обучающихся юнармейских отрядов Агрызского района с участием участника СВО, ветерана боевых действий. В данном мероприятии принимали участие 26 юнармейцев из 13 команд среди старшей возрастной группы (9-11 классы).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✨Ребята прошли несколько испытаний, показали свои знания и умения по военной истории, сборке-разборке автомата, оказанию первой медицинской помощи, стрельбе, военно-медицинской и спортивной подготовке.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✨По итогам всех этапов результаты распределились следующим образом: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«Рапорт» - Гайнуллин Ранэль,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«Военная история России» - Уткина Анна, МБОУ гимназия № 1;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«Теоретическая часть НВП» - Фарбаева Камилла,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«Сборка-разборка Автомат Калашникова» - Фарбаева Камилла,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«Магазин Автомата Калашникова» - Гайнуллин Ранэль,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«Манекен» - Фарбаева Камилла,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«Стрельба» - Фарбаева Камилла,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«Военно-медицинская подготовка. Теория» - Уткина Анна, МБОУ Гимназия № 1;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«Военно-медицинская подготовка» - Фарбаева Камилла,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«Пресс» - Фарбаева Камилла,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«Прыжки на скакалке» - Шаехова Ольга, МБОУ СОШ № 4;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«Подтягивание » - Гурьев Даниэль,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⚡Лучший в номинации «Гиря» - Гайнуллин Ранэль, СОШ № 2.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⚡3 командное место заняла команда «Горизонт» МБОУ гимназия № 1;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⚡2 командное место - «Барс-2», МБОУ СОШ № 2;</a:t>
            </a:r>
          </a:p>
          <a:p>
            <a:r>
              <a:rPr lang="ru-RU" altLang="ru-RU" sz="13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⚡Победителем стала команда «Барс-1», МБОУ СОШ № 2.</a:t>
            </a:r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50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1651" name="TextBox 2"/>
          <p:cNvSpPr txBox="1"/>
          <p:nvPr/>
        </p:nvSpPr>
        <p:spPr>
          <a:xfrm>
            <a:off x="217488" y="533400"/>
            <a:ext cx="8534400" cy="1477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2025-2026 учебном году открылись новые группы движения первых по программе «Я-лидер» в Девятернинской ООШ; в Крындинской НОШ;</a:t>
            </a:r>
          </a:p>
          <a:p>
            <a:pPr eaLnBrk="1" hangingPunct="1"/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«Кичкетанской СОШ; в Кадыбашской СОШ; в МБОУ СОШ № 4; </a:t>
            </a:r>
          </a:p>
          <a:p>
            <a:pPr eaLnBrk="1" hangingPunct="1"/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Кулегашской СОШ; в Сарсак-Омгинском лицее; в МБОУ СОШ № 3;</a:t>
            </a:r>
          </a:p>
          <a:p>
            <a:pPr eaLnBrk="1" hangingPunct="1"/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Бимской СОШ. </a:t>
            </a:r>
            <a:endParaRPr lang="ru-RU" altLang="ru-RU" sz="1800" b="1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76200"/>
            <a:ext cx="6172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ДВИЖЕНИЕ ПЕРВЫХ</a:t>
            </a:r>
          </a:p>
        </p:txBody>
      </p:sp>
      <p:sp>
        <p:nvSpPr>
          <p:cNvPr id="411653" name="Прямоугольник 3"/>
          <p:cNvSpPr/>
          <p:nvPr/>
        </p:nvSpPr>
        <p:spPr>
          <a:xfrm>
            <a:off x="66675" y="4059238"/>
            <a:ext cx="360045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районный слет!</a:t>
            </a:r>
            <a:endParaRPr lang="ru-RU" altLang="ru-RU" b="1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411654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38" y="2030413"/>
            <a:ext cx="3271837" cy="2008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655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375" y="1752600"/>
            <a:ext cx="2435225" cy="2401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656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950" y="1752600"/>
            <a:ext cx="2301875" cy="2376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1657" name="Прямоугольник 7"/>
          <p:cNvSpPr/>
          <p:nvPr/>
        </p:nvSpPr>
        <p:spPr>
          <a:xfrm>
            <a:off x="3732213" y="4154488"/>
            <a:ext cx="533717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встреча с главой Агрызского района Ленаром Фаридовичем Нургаяновым ! </a:t>
            </a:r>
            <a:endParaRPr lang="ru-RU" altLang="ru-RU" sz="1800" b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1658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4532313"/>
            <a:ext cx="2819400" cy="2038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1659" name="Прямоугольник 9"/>
          <p:cNvSpPr/>
          <p:nvPr/>
        </p:nvSpPr>
        <p:spPr>
          <a:xfrm>
            <a:off x="3225800" y="4949825"/>
            <a:ext cx="570071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местного отделения Общероссийского общественно-государственного движения детей и молодежи «Движения Первых» Агрызского муниципального района Республики Татарстан </a:t>
            </a:r>
            <a:endParaRPr lang="ru-RU" altLang="ru-RU" sz="1600" b="1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 descr="C:\Users\ПК\Desktop\8tYcy3DgJY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290"/>
            <a:ext cx="2143124" cy="28574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3214686"/>
            <a:ext cx="35004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Конкурсные мероприятия в рамках патриотического воспитания молодежи и Всероссийского конкурса среди юнармейских отрядов на лучшие знания государственной символики России и Татарстана: </a:t>
            </a:r>
          </a:p>
          <a:p>
            <a:r>
              <a:rPr lang="ru-RU" sz="1600" dirty="0" smtClean="0"/>
              <a:t>Никитина Софья – 1 место в номинации «Исследовательские работы», руководитель – ПДО Орехов Г.М.</a:t>
            </a:r>
            <a:endParaRPr lang="ru-RU" sz="1600" dirty="0"/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698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87"/>
            <a:ext cx="9142413" cy="6859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362200" y="990600"/>
            <a:ext cx="5505450" cy="5770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lang="ru-RU" altLang="x-none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</a:p>
          <a:p>
            <a:pPr eaLnBrk="1" hangingPunct="1">
              <a:buNone/>
            </a:pPr>
            <a:r>
              <a:rPr lang="ru-RU" altLang="x-none" sz="18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Функционировало 33 группы, по направлениям: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                                      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ШАХМАТЫ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АКРОБАТИКА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АЭРОБИКА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БОКС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РУКОПАШНЫЙ БОЙ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ЮНАРМИЯ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ИГРЫ</a:t>
            </a:r>
          </a:p>
          <a:p>
            <a:pPr eaLnBrk="1" hangingPunct="1">
              <a:buChar char="-"/>
            </a:pPr>
            <a:r>
              <a:rPr lang="ru-RU" altLang="x-none" sz="21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ЛЕЧЕБНАЯ ФИЗКУЛЬТУРА</a:t>
            </a:r>
          </a:p>
          <a:p>
            <a:pPr eaLnBrk="1" hangingPunct="1">
              <a:buNone/>
            </a:pPr>
            <a:r>
              <a:rPr lang="ru-RU" altLang="x-none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кружки посещает 419 учащихся</a:t>
            </a:r>
            <a:endParaRPr lang="ru-RU" altLang="x-none">
              <a:solidFill>
                <a:srgbClr val="262626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lang="ru-RU" altLang="x-none">
                <a:solidFill>
                  <a:srgbClr val="262626"/>
                </a:solidFill>
                <a:latin typeface="Times New Roman" pitchFamily="18" charset="0"/>
                <a:cs typeface="Times New Roman" panose="02020603050405020304" pitchFamily="18" charset="0"/>
              </a:rPr>
              <a:t>             </a:t>
            </a:r>
            <a:r>
              <a:rPr lang="ru-RU" altLang="x-none" sz="18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Штатных сотрудников -4</a:t>
            </a:r>
          </a:p>
          <a:p>
            <a:pPr eaLnBrk="1" hangingPunct="1">
              <a:buNone/>
            </a:pPr>
            <a:r>
              <a:rPr lang="ru-RU" altLang="x-none" sz="180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Совместителей- 14</a:t>
            </a:r>
          </a:p>
          <a:p>
            <a:pPr eaLnBrk="1" hangingPunct="1">
              <a:buChar char="-"/>
            </a:pPr>
            <a:endParaRPr lang="ru-RU" altLang="x-none" sz="1800">
              <a:solidFill>
                <a:srgbClr val="2626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Char char="-"/>
            </a:pPr>
            <a:endParaRPr lang="ru-RU" altLang="x-none" sz="1800">
              <a:solidFill>
                <a:srgbClr val="262626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770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6771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1677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28600"/>
            <a:ext cx="6267450" cy="143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677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4171950"/>
            <a:ext cx="3581400" cy="2686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6774" name="Рисунок 3"/>
          <p:cNvPicPr>
            <a:picLocks noChangeAspect="1"/>
          </p:cNvPicPr>
          <p:nvPr/>
        </p:nvPicPr>
        <p:blipFill>
          <a:blip r:embed="rId6"/>
          <a:srcRect b="18182"/>
          <a:stretch>
            <a:fillRect/>
          </a:stretch>
        </p:blipFill>
        <p:spPr>
          <a:xfrm>
            <a:off x="2438400" y="1600200"/>
            <a:ext cx="4191000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677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4963" y="4191000"/>
            <a:ext cx="3705225" cy="2633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4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43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19844" name="Прямоугольник 6"/>
          <p:cNvSpPr/>
          <p:nvPr/>
        </p:nvSpPr>
        <p:spPr>
          <a:xfrm>
            <a:off x="1143000" y="4343400"/>
            <a:ext cx="6772275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и 6 апреля 2025 г. сотрудники ДДТ «Радуга Талантов» принимали участие в организации проведения Зонального этапа Республиканского турнира по волейболу в г. Агрызе.</a:t>
            </a:r>
          </a:p>
        </p:txBody>
      </p:sp>
      <p:pic>
        <p:nvPicPr>
          <p:cNvPr id="419845" name="Picture 2" descr="https://sun9-37.userapi.com/impg/kH5eAP62zSxoodQN8S1TekEFPdGWXJ9OuOgBcA/s7NaP0QU3kI.jpg?size=1280x963&amp;quality=95&amp;sign=ddd1e4e48fa9ab4949a5613e7a365727&amp;type=albu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550" y="703263"/>
            <a:ext cx="4037013" cy="3036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46" name="Picture 4" descr="https://sun9-72.userapi.com/impg/tzuQNfA57qY88Z0X9hREt5f1eacmKeXWcVR86g/uYiMtpILKKo.jpg?size=1280x963&amp;quality=95&amp;sign=3d3cff42c30ed11b39d4e7b278670639&amp;type=albu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88" y="708025"/>
            <a:ext cx="4046537" cy="304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1" i="1" u="none" strike="noStrike" kern="120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УЧЕБНО-МАТЕРИАЛЬНАЯ БАЗА</a:t>
            </a:r>
          </a:p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000" b="1" i="1" u="none" strike="noStrike" kern="1200" cap="none" spc="0" normalizeH="0" baseline="0" noProof="0" smtClean="0">
              <a:ln>
                <a:noFill/>
              </a:ln>
              <a:solidFill>
                <a:srgbClr val="001C9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Здание МБУ ДО ДДТ «Радуга талантов» площадью 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1418,0 кв.м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оборудовано: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 программе «Доступная среда»,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системами КТС (кнопка тревожной сигнализации),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ОПС (охранно-пожарная сигнализация),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стрелец-мониторинг (передача в пожарную часть сигналов в случае возгорания),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системой видеонаблюдения,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локальной сетью,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интернетом.</a:t>
            </a:r>
          </a:p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000" b="1" i="1" u="none" strike="noStrike" kern="1200" cap="none" spc="0" normalizeH="0" baseline="0" noProof="0" smtClean="0">
              <a:ln>
                <a:noFill/>
              </a:ln>
              <a:solidFill>
                <a:srgbClr val="001C9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Размер земельного участка 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6421 кв.м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., </a:t>
            </a:r>
          </a:p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т.ч. площадка для занятий картингом - 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2321,9 кв.м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65430" marR="0" lvl="0" indent="-26543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000" b="1" i="1" u="none" strike="noStrike" kern="1200" cap="none" spc="0" normalizeH="0" baseline="0" noProof="0" smtClean="0">
              <a:ln>
                <a:noFill/>
              </a:ln>
              <a:solidFill>
                <a:srgbClr val="0028D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4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5747" name="Объект 4"/>
          <p:cNvSpPr>
            <a:spLocks noGrp="1"/>
          </p:cNvSpPr>
          <p:nvPr>
            <p:ph sz="half" idx="2"/>
          </p:nvPr>
        </p:nvSpPr>
        <p:spPr>
          <a:xfrm>
            <a:off x="2794000" y="2316163"/>
            <a:ext cx="3378200" cy="2027237"/>
          </a:xfrm>
        </p:spPr>
        <p:txBody>
          <a:bodyPr vert="horz" wrap="square" lIns="91440" tIns="45720" rIns="91440" bIns="45720" anchor="t" anchorCtr="0"/>
          <a:lstStyle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ru-RU" altLang="ru-RU" sz="1400" kern="1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мая 2025 года в селе Осиново фестиваль по рукопашному бою среди детей в возрасте</a:t>
            </a: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ru-RU" altLang="ru-RU" sz="1400" kern="1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от 6 до 13 лет.</a:t>
            </a: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ru-RU" altLang="ru-RU" sz="1400" kern="1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место-Шагов Самир, Олейник Татьяна, Денисова Алира; 2 место- Шагов Самат, Лакеева Софья, Лакеева Ульяна, Батыршина Агния, Каримов Рамазан, Ишпаев Юрий; </a:t>
            </a: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ru-RU" altLang="ru-RU" sz="1400" kern="1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место- Галеев Тимур, Седов Рудольф, Хабибуллин Ильяс, Щуклин Антон</a:t>
            </a:r>
            <a:endParaRPr lang="ru-RU" altLang="ru-RU" sz="1400" kern="1200">
              <a:latin typeface="Times New Roman" pitchFamily="18" charset="0"/>
              <a:ea typeface="Times New Roman" pitchFamily="18" charset="0"/>
              <a:cs typeface="+mn-cs"/>
            </a:endParaRPr>
          </a:p>
        </p:txBody>
      </p:sp>
      <p:pic>
        <p:nvPicPr>
          <p:cNvPr id="415748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825" y="165100"/>
            <a:ext cx="2755900" cy="2066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5749" name="Объект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165100"/>
            <a:ext cx="3071834" cy="197801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5750" name="Прямоугольник 4"/>
          <p:cNvSpPr/>
          <p:nvPr/>
        </p:nvSpPr>
        <p:spPr>
          <a:xfrm>
            <a:off x="152400" y="2316163"/>
            <a:ext cx="2641600" cy="1600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26-28 сентября 2025 г. межрегиональный турнир в г.Балашов Саратовской области по рукопашному бою. Лакеева Софья-1 место 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Денисова Алира 1 место Шагов Самат- 4 место</a:t>
            </a:r>
            <a:endParaRPr lang="ru-RU" altLang="ru-RU" sz="1400"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415751" name="Объект 7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6629400" y="161925"/>
            <a:ext cx="2286000" cy="2482850"/>
          </a:xfrm>
        </p:spPr>
      </p:pic>
      <p:sp>
        <p:nvSpPr>
          <p:cNvPr id="415752" name="Прямоугольник 5"/>
          <p:cNvSpPr/>
          <p:nvPr/>
        </p:nvSpPr>
        <p:spPr>
          <a:xfrm>
            <a:off x="6172200" y="2895600"/>
            <a:ext cx="2895600" cy="3908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4-5 октября 2025 в с. Осиново РТ прошел Фестиваль и Первенство Республики Татарстан по рукопашному бою</a:t>
            </a:r>
            <a:b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Наши результаты: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РТ 1 место- Денисова Алира, 2 место- Шагов Самат, Матвеева Инга.</a:t>
            </a:r>
            <a:b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среди детей 1 место- Шагов Самир, Лакеева Ульян; 2 место- Галеев Тимур, Лакеева Ульяна, Рубашный Матвей; 3 место- Хабибуллин Ильяс, Куропаткин Тимур, Шакиров Амир, Шакиров Ильгиз, Туганаев Айзат, Галиев Артём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>
              <a:latin typeface="Arial" panose="020B0604020202020204" pitchFamily="34" charset="0"/>
            </a:endParaRPr>
          </a:p>
        </p:txBody>
      </p:sp>
      <p:pic>
        <p:nvPicPr>
          <p:cNvPr id="9" name="Объект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8" y="4214818"/>
            <a:ext cx="2336800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214282" y="607220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 2025 года  г. Можга,  внутриклубные соревнования по абсолютно реальному бою на базе Можгинского клуба ДОСААФ.</a:t>
            </a:r>
            <a:endParaRPr lang="ru-RU" sz="1400"/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516" y="4781061"/>
            <a:ext cx="4290646" cy="1325563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z="1800" smtClean="0">
                <a:latin typeface="+mn-lt"/>
              </a:rPr>
              <a:t>С </a:t>
            </a:r>
            <a:r>
              <a:rPr lang="ru-RU" sz="1800">
                <a:latin typeface="+mn-lt"/>
              </a:rPr>
              <a:t>3 по 10 ноября 2025 г. в г. Зеленодольск на базе ГАУ «Маяк» прошли учебно-тренировочные сборы по Рукопашному бою, где наши сильные девочки Денисова Алира и Лакеева Софья приняли участие.</a:t>
            </a:r>
            <a:r>
              <a:rPr lang="ru-RU" sz="1600">
                <a:latin typeface="+mn-lt"/>
              </a:rPr>
              <a:t/>
            </a:r>
            <a:br>
              <a:rPr lang="ru-RU" sz="1600">
                <a:latin typeface="+mn-lt"/>
              </a:rPr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</a:t>
            </a:r>
            <a:br>
              <a:rPr lang="ru-RU" smtClean="0"/>
            </a:br>
            <a:r>
              <a:rPr lang="ru-RU"/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https://edu.tatar.ru/upload/news/org5184/2798749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0" y="4958862"/>
            <a:ext cx="3886200" cy="159323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smtClean="0"/>
              <a:t>Республиканский конкурс </a:t>
            </a:r>
            <a:r>
              <a:rPr lang="ru-RU" sz="1600"/>
              <a:t>«Мое призвание» в номинации «Моя педагогическая копилка</a:t>
            </a:r>
            <a:r>
              <a:rPr lang="ru-RU" sz="1600" smtClean="0"/>
              <a:t>» 3 место- Майоров Рустам Арикович</a:t>
            </a:r>
            <a:endParaRPr lang="ru-RU" sz="16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71.userapi.com/s/v1/ig2/ADJffcRHklC8iMWC6OI2SBsxo1GDb_go9VwJxMcEEvXJrndMKVtiDP8ztGhfmP3w0C2lz8Eb6Yjy_HpWRv0FaV3j.jpg?quality=95&amp;as=32x45,48x68,72x102,108x153,160x226,240x339,360x509,480x678,540x763,640x904,720x1017,1080x1526,1132x1599&amp;from=bu&amp;u=2rDTSTMrMwBPg4bjRjfxWPEYVmuPgOqFiM9zQI5y128&amp;cs=10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6650" y="485832"/>
            <a:ext cx="2279905" cy="4295228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02098" y="594091"/>
            <a:ext cx="3857625" cy="3848100"/>
          </a:xfrm>
          <a:prstGeom prst="rect">
            <a:avLst/>
          </a:prstGeom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3311838417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1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8819" name="Объект 4"/>
          <p:cNvSpPr>
            <a:spLocks noGrp="1"/>
          </p:cNvSpPr>
          <p:nvPr>
            <p:ph sz="half" idx="2"/>
          </p:nvPr>
        </p:nvSpPr>
        <p:spPr>
          <a:xfrm>
            <a:off x="5214942" y="3857628"/>
            <a:ext cx="3714776" cy="2590800"/>
          </a:xfrm>
        </p:spPr>
        <p:txBody>
          <a:bodyPr vert="horz" wrap="square" lIns="91440" tIns="45720" rIns="91440" bIns="45720" anchor="t" anchorCtr="0"/>
          <a:lstStyle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ru-RU" altLang="ru-RU" sz="1600" kern="1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 октября 2025 г. волейболистки Агрызского района под руководством педагогов дополнительного образования Гинатуллина Р.И., Зарифуллина Р.Р. участвовали в Спартакиаде среди обучающихся организаций дополнительного образования физкультурно- спортивной направленности, где заняли 4 место</a:t>
            </a:r>
            <a:endParaRPr lang="ru-RU" altLang="ru-RU" sz="1600" kern="1200">
              <a:latin typeface="Times New Roman" pitchFamily="18" charset="0"/>
              <a:ea typeface="Times New Roman" pitchFamily="18" charset="0"/>
              <a:cs typeface="+mn-cs"/>
            </a:endParaRPr>
          </a:p>
        </p:txBody>
      </p:sp>
      <p:pic>
        <p:nvPicPr>
          <p:cNvPr id="418820" name="Объект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928670"/>
            <a:ext cx="3779741" cy="28416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8821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 vert="horz" wrap="square" lIns="91440" tIns="45720" rIns="91440" bIns="45720" anchor="ctr" anchorCtr="0"/>
          <a:lstStyle/>
          <a:p>
            <a:r>
              <a:rPr lang="ru-RU" altLang="ru-RU" b="1" i="1"/>
              <a:t>ВОЛЕЙБОЛ </a:t>
            </a:r>
          </a:p>
        </p:txBody>
      </p:sp>
      <p:pic>
        <p:nvPicPr>
          <p:cNvPr id="418822" name="Picture 2" descr="https://sun9-51.userapi.com/s/v1/if2/JXiliK07E3TlvplN-zowW0Qb2M7TaO5XhT6sL64TwT4uKT91SWVlYQUKUqhbR5ndaIbBCQNpiEkYAWdjWfbMYJRE.jpg?quality=95&amp;as=32x24,48x36,72x54,108x81,160x120,240x180,360x270,480x360,540x405,640x480,720x540,1080x811,1280x961,1440x1081,1600x1201&amp;from=bu&amp;cs=1280x0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57158" y="928670"/>
            <a:ext cx="3857652" cy="2894978"/>
          </a:xfrm>
        </p:spPr>
      </p:pic>
      <p:sp>
        <p:nvSpPr>
          <p:cNvPr id="418823" name="Прямоугольник 4"/>
          <p:cNvSpPr/>
          <p:nvPr/>
        </p:nvSpPr>
        <p:spPr>
          <a:xfrm>
            <a:off x="428596" y="4087812"/>
            <a:ext cx="3357586" cy="2800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этап Республиканского турнира по волейболу среди обучающихся общеобразовательных организаций Республики Татарстан, который проходил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"Школьная волейбольная лига Республики Татарстан".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49371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 sz="20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728" y="142852"/>
            <a:ext cx="6429420" cy="4834905"/>
          </a:xfr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60236" y="-6384913"/>
            <a:ext cx="8669481" cy="13080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 smtClean="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200" smtClean="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ВСЕРОССИЙСКИЕ СОРЕВНОВАНИЯ "КУБОК ОРУЖЕЙНИКА"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31 октября- 03 ноября 2025 года в г.Ижевск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прошел Всероссийский турнир по рукопашному бою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среди юношей и девушек 12-17 лет и юниоров и юниорок 18-21 лет.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Наши результаты: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1-</a:t>
            </a:r>
            <a:r>
              <a:rPr kumimoji="0" lang="ru-RU" sz="1200" b="0" i="0" u="none" strike="noStrik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место - Денисова Алира в возрастной категории девушки 12-13лет , в весе до44кг.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2</a:t>
            </a:r>
            <a:r>
              <a:rPr lang="ru-RU" sz="1200" smtClean="0"/>
              <a:t>-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место - Лакеева Софья в возрастной категории девушки 12-13 лет, в весе до 37кг.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629150" y="4316217"/>
            <a:ext cx="1847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00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1769699908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52988" y="4781550"/>
            <a:ext cx="4291012" cy="1325563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z="1600">
                <a:latin typeface="+mn-lt"/>
              </a:rPr>
              <a:t/>
            </a:r>
            <a:br>
              <a:rPr lang="ru-RU" sz="1600">
                <a:latin typeface="+mn-lt"/>
              </a:rPr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</a:t>
            </a:r>
            <a:br>
              <a:rPr lang="ru-RU" smtClean="0"/>
            </a:br>
            <a:r>
              <a:rPr lang="ru-RU"/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4294967295"/>
          </p:nvPr>
        </p:nvSpPr>
        <p:spPr>
          <a:xfrm>
            <a:off x="785786" y="4572008"/>
            <a:ext cx="6858016" cy="144145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400"/>
              <a:t>С 11 по 15 декабря 2025г. в г. Казань в центре единоборств «Ак Барс» прошло Первенство и Чемпионат Приволжского Федерального </a:t>
            </a:r>
            <a:r>
              <a:rPr lang="ru-RU" sz="1400" smtClean="0"/>
              <a:t>округа. Наши </a:t>
            </a:r>
            <a:r>
              <a:rPr lang="ru-RU" sz="1400"/>
              <a:t>результаты: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400"/>
              <a:t>1 место </a:t>
            </a:r>
            <a:r>
              <a:rPr lang="ru-RU" sz="1400" smtClean="0"/>
              <a:t>- </a:t>
            </a:r>
            <a:r>
              <a:rPr lang="ru-RU" sz="1400"/>
              <a:t>Олейник Татьяна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400"/>
              <a:t>2 место </a:t>
            </a:r>
            <a:r>
              <a:rPr lang="ru-RU" sz="1400" smtClean="0"/>
              <a:t>- </a:t>
            </a:r>
            <a:r>
              <a:rPr lang="ru-RU" sz="1400"/>
              <a:t>Лакеева Софья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400"/>
              <a:t>3 место </a:t>
            </a:r>
            <a:r>
              <a:rPr lang="ru-RU" sz="1400" smtClean="0"/>
              <a:t>-</a:t>
            </a:r>
            <a:r>
              <a:rPr lang="ru-RU" sz="1400"/>
              <a:t>Денисова Алира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https://edu.tatar.ru/upload/news/org5184/2798749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428604"/>
            <a:ext cx="5155413" cy="3848100"/>
          </a:xfrm>
          <a:prstGeom prst="rect">
            <a:avLst/>
          </a:prstGeom>
        </p:spPr>
      </p:pic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717238054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890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3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1891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 vert="horz" wrap="square" lIns="91440" tIns="45720" rIns="91440" bIns="45720" anchor="ctr" anchorCtr="0"/>
          <a:lstStyle/>
          <a:p>
            <a:r>
              <a:rPr lang="ru-RU" altLang="ru-RU" b="1" i="1"/>
              <a:t> </a:t>
            </a:r>
          </a:p>
        </p:txBody>
      </p:sp>
      <p:pic>
        <p:nvPicPr>
          <p:cNvPr id="421892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572000"/>
            <a:ext cx="2743200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1893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4343400"/>
            <a:ext cx="3490595" cy="2051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1894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152400"/>
            <a:ext cx="4469765" cy="2515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1895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274955"/>
            <a:ext cx="1890713" cy="2517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1896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04800"/>
            <a:ext cx="2063115" cy="2746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1897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4724400"/>
            <a:ext cx="2729230" cy="20472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4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2915" name="Прямоугольник 8"/>
          <p:cNvSpPr/>
          <p:nvPr/>
        </p:nvSpPr>
        <p:spPr>
          <a:xfrm>
            <a:off x="157163" y="4398963"/>
            <a:ext cx="4500562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533400"/>
            <a:ext cx="45720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Детские объединения </a:t>
            </a:r>
            <a:b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r>
              <a:rPr kumimoji="0" lang="ru-RU" sz="1600" b="1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Туристско-краеведческой направленности</a:t>
            </a:r>
            <a:r>
              <a:rPr kumimoji="0" lang="ru-RU" sz="1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:</a:t>
            </a:r>
            <a:r>
              <a:rPr kumimoji="0" 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r>
              <a:rPr kumimoji="0" 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1600" b="0" i="0" u="none" strike="noStrike" kern="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Объект 2"/>
          <p:cNvSpPr txBox="1"/>
          <p:nvPr/>
        </p:nvSpPr>
        <p:spPr bwMode="auto">
          <a:xfrm>
            <a:off x="1343025" y="1485900"/>
            <a:ext cx="66008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endParaRPr lang="ru-RU" altLang="x-none" sz="160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Удмуртское краеведение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Сарсак-Омгинского лицея 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Музейное дело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Сарсак-Омгинского лицея 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краевед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Кичкетанской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Краеведение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МБОУ Терсинской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Факел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МБОУ Салаушской СОШ 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 родной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Бимской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Следопыты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МБОУ Крындинской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Музееведы-1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Салаушской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Музееведы-2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Исенбаевской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Музейный калейдоскоп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Красноборской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туризм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Гимназии №1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МБОУ Гимназии №1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Музей-точка притяжения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МБОУ Иж-Бобьинской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экскурсовод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Иж-Бобьинской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Я-исследователь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МБОУ Иж-Бобьинской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страницам истории села Иж-Бобья 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МБОУ Иж-Бобьинской СОШ</a:t>
            </a:r>
          </a:p>
          <a:p>
            <a:pPr marL="198755" lvl="0" indent="-198755" algn="just" defTabSz="342900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altLang="x-none" sz="1600" b="1" i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Юнармеец</a:t>
            </a:r>
            <a:r>
              <a:rPr lang="ru-RU" altLang="x-none" sz="16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МБОУ Иж-Бобьинской СОШ</a:t>
            </a:r>
          </a:p>
          <a:p>
            <a:pPr marL="198755" lvl="0" indent="-198755" algn="ctr" defTabSz="342900" eaLnBrk="1" hangingPunct="1">
              <a:lnSpc>
                <a:spcPct val="8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endParaRPr lang="ru-RU" altLang="x-none" sz="1800">
              <a:solidFill>
                <a:srgbClr val="002060"/>
              </a:solidFill>
              <a:latin typeface="Arial" pitchFamily="34" charset="0"/>
            </a:endParaRPr>
          </a:p>
          <a:p>
            <a:pPr marL="198755" lvl="0" indent="-198755" defTabSz="342900">
              <a:spcBef>
                <a:spcPts val="565"/>
              </a:spcBef>
              <a:buClr>
                <a:srgbClr val="A53010"/>
              </a:buClr>
              <a:buFont typeface="Wingdings 3" panose="05040102010807070707" pitchFamily="18" charset="2"/>
              <a:buChar char=""/>
            </a:pPr>
            <a:endParaRPr lang="ru-RU" altLang="x-none" sz="900">
              <a:solidFill>
                <a:srgbClr val="404040"/>
              </a:solidFill>
              <a:latin typeface="Century Gothic" panose="020B0502020202020204" pitchFamily="34" charset="0"/>
            </a:endParaRPr>
          </a:p>
        </p:txBody>
      </p:sp>
      <p:sp>
        <p:nvSpPr>
          <p:cNvPr id="422918" name="Прямоугольник 2"/>
          <p:cNvSpPr/>
          <p:nvPr/>
        </p:nvSpPr>
        <p:spPr>
          <a:xfrm>
            <a:off x="1371600" y="5562600"/>
            <a:ext cx="61722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ВСЕГО: 12 педагогов, 17 объединений, 183 учащихся</a:t>
            </a:r>
            <a:endParaRPr lang="ru-RU" altLang="ru-RU" sz="18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96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4963" name="Заголовок 1"/>
          <p:cNvSpPr>
            <a:spLocks noGrp="1"/>
          </p:cNvSpPr>
          <p:nvPr>
            <p:ph type="title"/>
          </p:nvPr>
        </p:nvSpPr>
        <p:spPr>
          <a:xfrm>
            <a:off x="157163" y="2590800"/>
            <a:ext cx="1976437" cy="957263"/>
          </a:xfrm>
        </p:spPr>
        <p:txBody>
          <a:bodyPr vert="horz" wrap="square" lIns="91440" tIns="45720" rIns="91440" bIns="45720" anchor="t" anchorCtr="0"/>
          <a:lstStyle/>
          <a:p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400" b="1"/>
          </a:p>
        </p:txBody>
      </p:sp>
      <p:pic>
        <p:nvPicPr>
          <p:cNvPr id="424965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0"/>
            <a:ext cx="2708932" cy="321468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4966" name="Прямоугольник 1"/>
          <p:cNvSpPr/>
          <p:nvPr/>
        </p:nvSpPr>
        <p:spPr>
          <a:xfrm>
            <a:off x="500034" y="3595687"/>
            <a:ext cx="2057400" cy="3262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VI Республиканская научно-практическая конференция для школьников имени Героя Советского Союза Газинура Гафиатуллина.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Учащийся объединения «Музееведы» Исмагилов Амир под руководством педагога Исмагиловой Г. Ф. награжден Дипломом II степени </a:t>
            </a:r>
          </a:p>
          <a:p>
            <a:endParaRPr lang="ru-RU" altLang="ru-RU">
              <a:latin typeface="Arial" pitchFamily="34" charset="0"/>
            </a:endParaRPr>
          </a:p>
        </p:txBody>
      </p:sp>
      <p:pic>
        <p:nvPicPr>
          <p:cNvPr id="424967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142852"/>
            <a:ext cx="2373699" cy="30003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4968" name="Прямоугольник 2"/>
          <p:cNvSpPr/>
          <p:nvPr/>
        </p:nvSpPr>
        <p:spPr>
          <a:xfrm>
            <a:off x="3357554" y="3143248"/>
            <a:ext cx="2281237" cy="3540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исследовательских работ обучающихся "Моя семья </a:t>
            </a:r>
          </a:p>
          <a:p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в истории страны», с января по март 2025г.</a:t>
            </a:r>
          </a:p>
          <a:p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«Тропинка школьная моя...»</a:t>
            </a:r>
          </a:p>
          <a:p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– Исмагилов Амир Данисович, руководитель Исмагилова Г.Ф., </a:t>
            </a:r>
          </a:p>
          <a:p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«Судьба семьи в истории страны»</a:t>
            </a:r>
          </a:p>
          <a:p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3 степени – Салимуллин Булат Ринасович, руководитель</a:t>
            </a:r>
          </a:p>
          <a:p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Хисматуллина А.Ф. </a:t>
            </a:r>
            <a:endParaRPr lang="ru-RU" altLang="ru-RU" sz="1400">
              <a:latin typeface="Arial" panose="020B0604020202020204" pitchFamily="34" charset="0"/>
            </a:endParaRPr>
          </a:p>
        </p:txBody>
      </p:sp>
      <p:pic>
        <p:nvPicPr>
          <p:cNvPr id="424969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11" y="214290"/>
            <a:ext cx="2542207" cy="30718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4970" name="Прямоугольник 5"/>
          <p:cNvSpPr/>
          <p:nvPr/>
        </p:nvSpPr>
        <p:spPr>
          <a:xfrm>
            <a:off x="6572264" y="3929066"/>
            <a:ext cx="1828800" cy="1600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400">
                <a:latin typeface="Times New Roman" panose="02020603050405020304" pitchFamily="18" charset="0"/>
                <a:cs typeface="Calibri" panose="020F0502020204030204" pitchFamily="34" charset="0"/>
              </a:rPr>
              <a:t>XIII республиканская конференция исследовательских краеведческих работ «Жить, помня о корнях своих...», 31.01.2025 г.</a:t>
            </a:r>
            <a:endParaRPr lang="ru-RU" altLang="ru-RU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98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5987" name="Заголовок 1"/>
          <p:cNvSpPr>
            <a:spLocks noGrp="1"/>
          </p:cNvSpPr>
          <p:nvPr>
            <p:ph type="title"/>
          </p:nvPr>
        </p:nvSpPr>
        <p:spPr>
          <a:xfrm>
            <a:off x="5172075" y="152400"/>
            <a:ext cx="3751263" cy="762000"/>
          </a:xfrm>
        </p:spPr>
        <p:txBody>
          <a:bodyPr vert="horz" wrap="square" lIns="91440" tIns="45720" rIns="91440" bIns="45720" anchor="t" anchorCtr="0"/>
          <a:lstStyle/>
          <a:p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творческий конкурс "Родники народов Поволжья», </a:t>
            </a:r>
            <a:b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с 20 января по 28 февраля 2025 года</a:t>
            </a:r>
            <a:endParaRPr lang="ru-RU" altLang="ru-RU" sz="1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5988" name="TextBox 3"/>
          <p:cNvSpPr txBox="1"/>
          <p:nvPr/>
        </p:nvSpPr>
        <p:spPr>
          <a:xfrm>
            <a:off x="5154613" y="838200"/>
            <a:ext cx="4038600" cy="1600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«Традиционный, старинный и забытый кулинарный рецепт»</a:t>
            </a: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✅Диплом 1 место - Зигангараева Лениза, педагог Хисматуллина А.Ф.</a:t>
            </a:r>
            <a:endParaRPr lang="ru-RU" altLang="ru-RU" sz="1800" b="1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"Поэзия народного костюма"</a:t>
            </a: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✅Диплом Лауреата 2 степени - Коробейникова Софья,педагог Коробейникова Ю. В.</a:t>
            </a:r>
            <a:endParaRPr lang="ru-RU" altLang="ru-RU" sz="1400" b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25989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2713"/>
            <a:ext cx="3276600" cy="187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5990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338" y="1016000"/>
            <a:ext cx="3133728" cy="179847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5991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50" y="2781300"/>
            <a:ext cx="3238500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5992" name="Прямоугольник 1"/>
          <p:cNvSpPr/>
          <p:nvPr/>
        </p:nvSpPr>
        <p:spPr>
          <a:xfrm>
            <a:off x="3468688" y="3082925"/>
            <a:ext cx="548640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"Люблю тебя, мой край родной«</a:t>
            </a: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«Топонимическая карта моей малой Родины»</a:t>
            </a: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5-8 классы</a:t>
            </a: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✅2 место – Мухаммадиева Мадина, ПДО Исмагилова Г.Ф.</a:t>
            </a:r>
          </a:p>
          <a:p>
            <a:endParaRPr lang="ru-RU" altLang="ru-RU">
              <a:latin typeface="Arial" panose="020B0604020202020204" pitchFamily="34" charset="0"/>
            </a:endParaRPr>
          </a:p>
        </p:txBody>
      </p:sp>
      <p:pic>
        <p:nvPicPr>
          <p:cNvPr id="42599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863" y="4575175"/>
            <a:ext cx="2498725" cy="2071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5994" name="Прямоугольник 2"/>
          <p:cNvSpPr/>
          <p:nvPr/>
        </p:nvSpPr>
        <p:spPr>
          <a:xfrm>
            <a:off x="4038600" y="4635500"/>
            <a:ext cx="4572000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VII Республиканский конкурс творческих работ «Мирас - объекты культурного наследия (памятники истории и культуры) Республики Татарстан глазами детей»</a:t>
            </a:r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III степени - Туганаев Ранэль, </a:t>
            </a:r>
          </a:p>
          <a:p>
            <a:r>
              <a:rPr lang="ru-RU" altLang="ru-RU"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педагога Абдуллаевой Р.Р..</a:t>
            </a:r>
          </a:p>
          <a:p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010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25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7011" name="Заголовок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924800" cy="1219200"/>
          </a:xfrm>
        </p:spPr>
        <p:txBody>
          <a:bodyPr vert="horz" wrap="square" lIns="91440" tIns="45720" rIns="91440" bIns="45720" anchor="t" anchorCtr="0"/>
          <a:lstStyle/>
          <a:p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 2025 г. прошли Республиканские соревнования по СПОРТИВНОМУ ТУРИЗМУ на пешеходных дистанциях в закрытых помещениях среди обучающихся "СТАРТ UP" 2025 в зачет IX Туриады среди обучающихся РТ</a:t>
            </a:r>
            <a:endParaRPr lang="ru-RU" altLang="ru-RU" sz="14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27012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63" y="1066800"/>
            <a:ext cx="3146425" cy="457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7013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1066800"/>
            <a:ext cx="4724400" cy="2338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7014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3530600"/>
            <a:ext cx="472440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7015" name="TextBox 5"/>
          <p:cNvSpPr txBox="1"/>
          <p:nvPr/>
        </p:nvSpPr>
        <p:spPr>
          <a:xfrm>
            <a:off x="1066800" y="5943600"/>
            <a:ext cx="78486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ru-RU" altLang="ru-RU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учащиеся объединения "Спортивный туризм" под руководством педагога дополнительного образования ДДТ "Радуга талантов" Екимова В. М. заняли 3 место среди сельских команд</a:t>
            </a:r>
            <a:endParaRPr lang="ru-RU" altLang="ru-RU" sz="1600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18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2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87" name="Изображение 3" descr="IMG_2838"/>
          <p:cNvPicPr>
            <a:picLocks noChangeAspect="1"/>
          </p:cNvPicPr>
          <p:nvPr/>
        </p:nvPicPr>
        <p:blipFill>
          <a:blip r:embed="rId3"/>
          <a:srcRect l="6052" t="20131" r="15533" b="4485"/>
          <a:stretch>
            <a:fillRect/>
          </a:stretch>
        </p:blipFill>
        <p:spPr>
          <a:xfrm>
            <a:off x="0" y="0"/>
            <a:ext cx="3100388" cy="1700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88" name="Изображение 4" descr="IMG_2839"/>
          <p:cNvPicPr>
            <a:picLocks noChangeAspect="1"/>
          </p:cNvPicPr>
          <p:nvPr/>
        </p:nvPicPr>
        <p:blipFill>
          <a:blip r:embed="rId4"/>
          <a:srcRect l="5692"/>
          <a:stretch>
            <a:fillRect/>
          </a:stretch>
        </p:blipFill>
        <p:spPr>
          <a:xfrm>
            <a:off x="6113463" y="0"/>
            <a:ext cx="3030537" cy="1700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89" name="Изображение 5" descr="IMG_28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975" y="5183188"/>
            <a:ext cx="2359025" cy="165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90" name="Изображение 6" descr="IMG_2841"/>
          <p:cNvPicPr>
            <a:picLocks noChangeAspect="1"/>
          </p:cNvPicPr>
          <p:nvPr/>
        </p:nvPicPr>
        <p:blipFill>
          <a:blip r:embed="rId6"/>
          <a:srcRect t="30975"/>
          <a:stretch>
            <a:fillRect/>
          </a:stretch>
        </p:blipFill>
        <p:spPr>
          <a:xfrm>
            <a:off x="6113463" y="1841500"/>
            <a:ext cx="3030537" cy="2025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91" name="Изображение 8" descr="IMG_28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33563"/>
            <a:ext cx="3101975" cy="2033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92" name="Изображение 10" descr="IMG_2848"/>
          <p:cNvPicPr>
            <a:picLocks noChangeAspect="1"/>
          </p:cNvPicPr>
          <p:nvPr/>
        </p:nvPicPr>
        <p:blipFill>
          <a:blip r:embed="rId8"/>
          <a:srcRect t="18069"/>
          <a:stretch>
            <a:fillRect/>
          </a:stretch>
        </p:blipFill>
        <p:spPr>
          <a:xfrm>
            <a:off x="2616200" y="5183188"/>
            <a:ext cx="1727200" cy="165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93" name="Изображение 11" descr="IMG_2849"/>
          <p:cNvPicPr>
            <a:picLocks noChangeAspect="1"/>
          </p:cNvPicPr>
          <p:nvPr/>
        </p:nvPicPr>
        <p:blipFill>
          <a:blip r:embed="rId9"/>
          <a:srcRect l="17590" t="22318"/>
          <a:stretch>
            <a:fillRect/>
          </a:stretch>
        </p:blipFill>
        <p:spPr>
          <a:xfrm>
            <a:off x="4800600" y="5183188"/>
            <a:ext cx="1684338" cy="1631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94" name="Изображение 12" descr="IMG_28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2775" y="1831975"/>
            <a:ext cx="2906713" cy="203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95" name="Изображение 13" descr="IMG_2852"/>
          <p:cNvPicPr>
            <a:picLocks noChangeAspect="1"/>
          </p:cNvPicPr>
          <p:nvPr/>
        </p:nvPicPr>
        <p:blipFill>
          <a:blip r:embed="rId11"/>
          <a:srcRect l="2451" t="17474" b="8894"/>
          <a:stretch>
            <a:fillRect/>
          </a:stretch>
        </p:blipFill>
        <p:spPr>
          <a:xfrm>
            <a:off x="3152775" y="0"/>
            <a:ext cx="2908300" cy="1700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9196" name="Изображение 14" descr="IMG_28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183188"/>
            <a:ext cx="2316163" cy="1674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6200" y="3863975"/>
            <a:ext cx="8915400" cy="1600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Число учебных кабинетов - 10, общая площадь - 366,28 м2</a:t>
            </a:r>
            <a:br>
              <a:rPr kumimoji="0" lang="ru-RU" sz="2000" b="1" i="1" u="none" strike="noStrike" kern="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000" b="1" i="1" u="none" strike="noStrike" kern="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Имеется мастерская  для занятий техническим творчеством,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актовый зал, 2 зала для занятий хореографией , спортивной аэробикой и акробатикой, студия звукозаписи</a:t>
            </a:r>
            <a:br>
              <a:rPr kumimoji="0" lang="ru-RU" sz="2000" b="1" i="1" u="none" strike="noStrike" kern="0" cap="none" spc="0" normalizeH="0" baseline="0" noProof="0">
                <a:ln>
                  <a:noFill/>
                </a:ln>
                <a:solidFill>
                  <a:srgbClr val="001C92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03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8035" name="Заголовок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8077200" cy="1447800"/>
          </a:xfrm>
        </p:spPr>
        <p:txBody>
          <a:bodyPr vert="horz" wrap="square" lIns="91440" tIns="45720" rIns="91440" bIns="45720" anchor="t" anchorCtr="0"/>
          <a:lstStyle/>
          <a:p>
            <a:pPr algn="ctr"/>
            <a:r>
              <a:rPr lang="ru-RU" altLang="ru-RU" sz="1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мая 2025 года на стадионе города Арска прошли Республиканские соревнования по спортивному туризму на водных дистанциях и на средствах передвижения (вело) в рамках IX Туриады (Спартакиады) среди обучающихся Республики Татарстан, где приняли участие наши обучающиеся объединения "Спортивный туризм" под руководством педагога ДДТ "Радуга талантов" Екимова В.М.</a:t>
            </a:r>
            <a:endParaRPr lang="ru-RU" altLang="ru-RU" sz="1200" b="1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428036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886200"/>
            <a:ext cx="2362200" cy="2933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8037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100" y="3886200"/>
            <a:ext cx="2438400" cy="2903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8038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413" y="3859213"/>
            <a:ext cx="2286000" cy="2903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8039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990600"/>
            <a:ext cx="8001000" cy="2743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Заголовок 1"/>
          <p:cNvSpPr>
            <a:spLocks noGrp="1"/>
          </p:cNvSpPr>
          <p:nvPr>
            <p:ph type="title"/>
          </p:nvPr>
        </p:nvSpPr>
        <p:spPr>
          <a:xfrm>
            <a:off x="1295400" y="623888"/>
            <a:ext cx="7696200" cy="823912"/>
          </a:xfrm>
        </p:spPr>
        <p:txBody>
          <a:bodyPr/>
          <a:lstStyle/>
          <a:p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Хисматуллина Алсу Фаатовна участвовала в Республиканском конкурсе методических материалов "Профессиональная деятельность педагогических работников", приуроченного к Году защитника Отечества в РФ и стала победителем. </a:t>
            </a:r>
          </a:p>
        </p:txBody>
      </p:sp>
      <p:pic>
        <p:nvPicPr>
          <p:cNvPr id="108547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1524000"/>
            <a:ext cx="7391400" cy="5105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Заголовок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7239000" cy="823913"/>
          </a:xfrm>
        </p:spPr>
        <p:txBody>
          <a:bodyPr/>
          <a:lstStyle/>
          <a:p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VII Республиканского конкурса творческих работ «Мирас - объекты культурного наследия (памятники истории и культуры) Республики Татарстан глазами детей»</a:t>
            </a:r>
          </a:p>
        </p:txBody>
      </p:sp>
      <p:pic>
        <p:nvPicPr>
          <p:cNvPr id="109571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5000" y="1052513"/>
            <a:ext cx="5513388" cy="457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9572" name="TextBox 3"/>
          <p:cNvSpPr txBox="1">
            <a:spLocks noChangeArrowheads="1"/>
          </p:cNvSpPr>
          <p:nvPr/>
        </p:nvSpPr>
        <p:spPr bwMode="auto">
          <a:xfrm>
            <a:off x="1447800" y="5867400"/>
            <a:ext cx="67818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III степени - Туганаев Ранэль, под руководством педагога Абдуллаевой Регины Руслановны.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Заголовок 1"/>
          <p:cNvSpPr>
            <a:spLocks noGrp="1"/>
          </p:cNvSpPr>
          <p:nvPr>
            <p:ph type="title"/>
          </p:nvPr>
        </p:nvSpPr>
        <p:spPr>
          <a:xfrm>
            <a:off x="1295400" y="623888"/>
            <a:ext cx="7332663" cy="1281112"/>
          </a:xfrm>
        </p:spPr>
        <p:txBody>
          <a:bodyPr/>
          <a:lstStyle/>
          <a:p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конкурса программно-методических разработок, образовательных практик в системе дополнительного образования детей</a:t>
            </a:r>
          </a:p>
        </p:txBody>
      </p:sp>
      <p:pic>
        <p:nvPicPr>
          <p:cNvPr id="111619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71800" y="2149475"/>
            <a:ext cx="2971800" cy="2667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1620" name="TextBox 3"/>
          <p:cNvSpPr txBox="1">
            <a:spLocks noChangeArrowheads="1"/>
          </p:cNvSpPr>
          <p:nvPr/>
        </p:nvSpPr>
        <p:spPr bwMode="auto">
          <a:xfrm>
            <a:off x="612775" y="5075238"/>
            <a:ext cx="8458200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Гаврилова Елена Ивановна заняла 3 место 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номинации программно-методических разработок туристско-краеведческой направленности: "Дополнительные общеобразовательные общеразвиваюшие программы"</a:t>
            </a:r>
          </a:p>
        </p:txBody>
      </p:sp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0"/>
            <a:ext cx="4953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2643" name="TextBox 3"/>
          <p:cNvSpPr txBox="1">
            <a:spLocks noChangeArrowheads="1"/>
          </p:cNvSpPr>
          <p:nvPr/>
        </p:nvSpPr>
        <p:spPr bwMode="auto">
          <a:xfrm>
            <a:off x="762000" y="1905000"/>
            <a:ext cx="2971800" cy="2308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/>
              <a:t>С 20 октября по 26 ноября 2025 года прошел Республиканский конкурс «Родные просторы»</a:t>
            </a:r>
          </a:p>
        </p:txBody>
      </p:sp>
    </p:spTree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05200" y="0"/>
            <a:ext cx="5638800" cy="65532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3667" name="TextBox 3"/>
          <p:cNvSpPr txBox="1">
            <a:spLocks noChangeArrowheads="1"/>
          </p:cNvSpPr>
          <p:nvPr/>
        </p:nvSpPr>
        <p:spPr bwMode="auto">
          <a:xfrm>
            <a:off x="762000" y="1752600"/>
            <a:ext cx="2590800" cy="3140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1800"/>
              <a:t>С 01 ноября по 08 декабря 2025 года прошла </a:t>
            </a:r>
            <a:r>
              <a:rPr lang="en-US" sz="1800"/>
              <a:t>V</a:t>
            </a:r>
            <a:r>
              <a:rPr lang="ru-RU" sz="1800"/>
              <a:t> Республиканская научно-практическая конференция школьников «Память сердца», посвященная памяти Героя Советского Союза С.А. Ахтямова</a:t>
            </a:r>
          </a:p>
        </p:txBody>
      </p:sp>
    </p:spTree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058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2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9059" name="Прямоугольник 2"/>
          <p:cNvSpPr/>
          <p:nvPr/>
        </p:nvSpPr>
        <p:spPr>
          <a:xfrm>
            <a:off x="381000" y="76200"/>
            <a:ext cx="8458200" cy="2124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>
                <a:solidFill>
                  <a:schemeClr val="tx2"/>
                </a:solidFill>
                <a:latin typeface="Arial" panose="020B0604020202020204" pitchFamily="34" charset="0"/>
              </a:rPr>
              <a:t>Объединения </a:t>
            </a:r>
            <a:r>
              <a:rPr lang="ru-RU" altLang="ru-RU" sz="24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направленности </a:t>
            </a:r>
            <a:r>
              <a:rPr lang="ru-RU" altLang="ru-RU" sz="240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«Юный конструктор»-робототехникаПДО ГадыршинА.Ф. 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Количество учащихся-86 групп-6 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endParaRPr lang="ru-RU" altLang="ru-RU" sz="2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«Картинг»  ПДО Саттаров Р.Г.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Количество учащихся-69 групп-4 </a:t>
            </a:r>
            <a:endParaRPr lang="ru-RU" altLang="ru-RU" sz="2000" b="1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9060" name="Прямоугольник 3"/>
          <p:cNvSpPr/>
          <p:nvPr/>
        </p:nvSpPr>
        <p:spPr>
          <a:xfrm>
            <a:off x="152400" y="2667000"/>
            <a:ext cx="8991600" cy="411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chemeClr val="tx2"/>
                </a:solidFill>
                <a:latin typeface="Arial" panose="020B0604020202020204" pitchFamily="34" charset="0"/>
              </a:rPr>
              <a:t>Объединения</a:t>
            </a:r>
            <a:r>
              <a:rPr lang="ru-RU" altLang="ru-RU" sz="2400" b="1" i="1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</a:p>
          <a:p>
            <a:pPr marL="0" lvl="0" indent="0"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70C0"/>
                </a:solidFill>
                <a:latin typeface="Arial" panose="020B0604020202020204" pitchFamily="34" charset="0"/>
              </a:rPr>
              <a:t>естественнонаучной направленности :</a:t>
            </a:r>
          </a:p>
          <a:p>
            <a:pPr marL="0" lvl="0" indent="0"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altLang="ru-RU" sz="1400" b="1" i="1">
              <a:solidFill>
                <a:srgbClr val="0070C0"/>
              </a:solidFill>
              <a:latin typeface="Arial" pitchFamily="34" charset="0"/>
            </a:endParaRP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мире животных» (руководитель Самуткина Е.Г.) 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«Занимательная математика» (руководитель Каримова Л.И.), 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«Живая планета» (руководитель Минглина М.В.)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«Природа и мы» (руководитель Минглина М.В.)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«Мир природы» (руководитель Николаева С.В.)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 с увлечением»( руководитель Ипоева А.С.)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«Юный эколог»(Юнармия) (руководитель Ибрагимова Ф.Ф.)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В мире информации» (руководитель Файзуллина А.И.)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«Юный химик» (руководитель Кузина Ф.Д.)</a:t>
            </a:r>
          </a:p>
          <a:p>
            <a:pPr marL="0" lv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Юный математик» (руководитель Фархушина Л.Г.)</a:t>
            </a: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учащихся  124 групп -10</a:t>
            </a:r>
            <a:endParaRPr lang="ru-RU" altLang="ru-RU" sz="2400" b="1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82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43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086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357298"/>
            <a:ext cx="5362894" cy="45005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5786446" y="1357298"/>
            <a:ext cx="3357554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1700" b="1">
                <a:solidFill>
                  <a:srgbClr val="25406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Воспитанники мечети «Нур» в рамках  духовно-оздоровительных курсов ежегодно летом занимаются  картингом  в МБУ ДО ДДТ «Радуга талантов» под руководством педагога дополнительного образования Саттарова Ринаса Габдрахмановича.</a:t>
            </a:r>
            <a:br>
              <a:rPr lang="ru-RU" altLang="ru-RU" sz="1700" b="1">
                <a:solidFill>
                  <a:srgbClr val="254061"/>
                </a:solidFill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ru-RU" altLang="ru-RU" sz="1700" b="1">
                <a:solidFill>
                  <a:srgbClr val="25406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     Ребята заряжаются положительными  эмоциями, оригинально проводят  время и получают  массу незабываемых впечатлений.</a:t>
            </a:r>
            <a:endParaRPr lang="ru-RU" altLang="ru-RU" sz="1700" b="1">
              <a:solidFill>
                <a:srgbClr val="254061"/>
              </a:solidFill>
              <a:latin typeface="Arial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106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1107" name="Заголовок 1"/>
          <p:cNvSpPr>
            <a:spLocks noGrp="1"/>
          </p:cNvSpPr>
          <p:nvPr>
            <p:ph type="ctrTitle"/>
          </p:nvPr>
        </p:nvSpPr>
        <p:spPr>
          <a:xfrm>
            <a:off x="4500563" y="115888"/>
            <a:ext cx="4392612" cy="2952750"/>
          </a:xfrm>
        </p:spPr>
        <p:txBody>
          <a:bodyPr vert="horz" wrap="square" lIns="91440" tIns="45720" rIns="91440" bIns="45720" anchor="ctr" anchorCtr="0"/>
          <a:lstStyle/>
          <a:p>
            <a:pPr eaLnBrk="1" hangingPunct="1">
              <a:buClrTx/>
              <a:buSzTx/>
              <a:buFontTx/>
            </a:pPr>
            <a:r>
              <a:rPr lang="ru-RU" altLang="ru-RU" sz="2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ежегодных традиционных муниципальных  соревнований по робототехнике «Робосумо»  март 2025 года</a:t>
            </a:r>
            <a:endParaRPr lang="ru-RU" altLang="ru-RU" sz="2000" b="1">
              <a:solidFill>
                <a:schemeClr val="tx2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431108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0"/>
            <a:ext cx="4486275" cy="3205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1109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3" y="3222625"/>
            <a:ext cx="4427537" cy="3635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1110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194050"/>
            <a:ext cx="4464050" cy="3635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p14="http://schemas.microsoft.com/office/powerpoint/2010/main" xmlns:p15="http://schemas.microsoft.com/office/powerpoint/2012/main" xmlns:p159="http://schemas.microsoft.com/office/powerpoint/2015/09/main"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0166" y="0"/>
            <a:ext cx="6226992" cy="58578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929330"/>
            <a:ext cx="75724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конкурс творческих работ </a:t>
            </a:r>
          </a:p>
          <a:p>
            <a:pPr algn="ctr"/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«Деревья – памятники живой культуры»</a:t>
            </a:r>
          </a:p>
          <a:p>
            <a:endParaRPr lang="ru-RU" sz="1400"/>
          </a:p>
        </p:txBody>
      </p:sp>
    </p:spTree>
    <p:extLst>
      <p:ext uri="{BB962C8B-B14F-4D97-AF65-F5344CB8AC3E}">
        <p14:creationId xmlns:a14="http://schemas.microsoft.com/office/drawing/2010/main" xmlns:p15="http://schemas.microsoft.com/office/powerpoint/2012/main" xmlns:p159="http://schemas.microsoft.com/office/powerpoint/2015/09/main" xmlns:p14="http://schemas.microsoft.com/office/powerpoint/2010/main" xmlns="" val="243319726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2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5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5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Arial"/>
        <a:cs typeface="Arial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Arial"/>
        <a:cs typeface="Arial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6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Arial"/>
        <a:cs typeface="Arial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Arial"/>
        <a:cs typeface="Arial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8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Arial"/>
        <a:cs typeface="Arial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Arial"/>
        <a:cs typeface="Arial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9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4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7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9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0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Arial"/>
        <a:cs typeface="Arial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r="http://schemas.openxmlformats.org/officeDocument/2006/relationships"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7265</Words>
  <Application>Aspose.Slides for .NET</Application>
  <PresentationFormat>Экран (4:3)</PresentationFormat>
  <Paragraphs>1151</Paragraphs>
  <Slides>135</Slides>
  <Notes>52</Notes>
  <HiddenSlides>0</HiddenSlides>
  <MMClips>0</MMClips>
  <ScaleCrop>false</ScaleCrop>
  <HeadingPairs>
    <vt:vector size="4" baseType="variant">
      <vt:variant>
        <vt:lpstr>Тема</vt:lpstr>
      </vt:variant>
      <vt:variant>
        <vt:i4>23</vt:i4>
      </vt:variant>
      <vt:variant>
        <vt:lpstr>Заголовки слайдов</vt:lpstr>
      </vt:variant>
      <vt:variant>
        <vt:i4>135</vt:i4>
      </vt:variant>
    </vt:vector>
  </HeadingPairs>
  <TitlesOfParts>
    <vt:vector size="158" baseType="lpstr">
      <vt:lpstr>Тема Office</vt:lpstr>
      <vt:lpstr>4_Аспект</vt:lpstr>
      <vt:lpstr>5_Аспект</vt:lpstr>
      <vt:lpstr>7_Аспект</vt:lpstr>
      <vt:lpstr>9_Аспект</vt:lpstr>
      <vt:lpstr>14_Аспект</vt:lpstr>
      <vt:lpstr>17_Аспект</vt:lpstr>
      <vt:lpstr>19_Аспект</vt:lpstr>
      <vt:lpstr>20_Аспект</vt:lpstr>
      <vt:lpstr>21_Аспект</vt:lpstr>
      <vt:lpstr>22_Аспект</vt:lpstr>
      <vt:lpstr>25_Аспект</vt:lpstr>
      <vt:lpstr>5_Поток</vt:lpstr>
      <vt:lpstr>6_Поток</vt:lpstr>
      <vt:lpstr>8_Поток</vt:lpstr>
      <vt:lpstr>Легкий дым</vt:lpstr>
      <vt:lpstr>1_Тема Office</vt:lpstr>
      <vt:lpstr>3_Тема Office</vt:lpstr>
      <vt:lpstr>5_Тема Office</vt:lpstr>
      <vt:lpstr>Сектор</vt:lpstr>
      <vt:lpstr>2_Тема Office</vt:lpstr>
      <vt:lpstr>4_Тема Office</vt:lpstr>
      <vt:lpstr>11_Тема Office</vt:lpstr>
      <vt:lpstr>ПУБЛИЧНЫЙ ДОКЛАД ДИРЕКТОРА  МУНИЦИПАЛЬНОГО БЮДЖЕТНОГО УЧРЕЖДЕНИЯ ДОПОЛНИТЕЛЬНОГО ОБРАЗОВАНИЯ  «ДОМ ДЕТСКОГО ТВОРЧЕСТВА  «РАДУГА ТАЛАНТОВ»  АГРЫЗСКОГО МУНИЦИПАЛЬНОГО РАЙОНА РЕСПУБЛИКИ ТАТАРСТАН за 2025 год</vt:lpstr>
      <vt:lpstr>Слайд 2</vt:lpstr>
      <vt:lpstr>Немного из истории</vt:lpstr>
      <vt:lpstr>        ДШИ 250 учащихся (художественное направление) (Министерство культуры)  Спортшкола 500 учащихся  на базе 6 учреждений  (физкультурно-спортивное направление) (Министерство спорта)  ДДТ «Радуга талантов» 1835 учащихся  на базе 18 учреждений (6 направлений) (Министерство образования) </vt:lpstr>
      <vt:lpstr>Слайд 5</vt:lpstr>
      <vt:lpstr>Слайд 6</vt:lpstr>
      <vt:lpstr>ВЕДЕНИЕ ОБРАЗОВАТЕЛЬНОЙ ДЕЯТЕЛЬНОСТИ ПО ДОПОЛНИТЕЛЬНЫМ ОБЩЕОБРАЗОВАТЕЛЬНЫМ ОБЩЕРАЗВИВАЮЩИМ ПРОГРАММАМ:  1)СОЦИАЛЬНО-ГУМАНИТАРНОЙ, 2)ТУРИСТСКО-КРАЕВЕДЧЕСКОЙ,  3)ЕСТЕСТВЕННОНАУЧНОЙ, 4)ХУДОЖЕСТВЕННОЙ,  5)ТЕХНИЧЕСКОЙ, 6)ФИЗКУЛЬТУРНО-СПОРТИВНОЙ НАПРАВЛЕННОСТЕЙ.</vt:lpstr>
      <vt:lpstr>Слайд 8</vt:lpstr>
      <vt:lpstr>Слайд 9</vt:lpstr>
      <vt:lpstr>   Внебюджетная деятельность Поступления от внебюджетной деятельности:  за 2025 г.  541700 руб.            Ведется по двум направлениям: 1.Предоставление зала для проведения групповых занятий- Джампинг фитнес 2.Проведение занятий по картингу</vt:lpstr>
      <vt:lpstr>Слайд 11</vt:lpstr>
      <vt:lpstr>Слайд 12</vt:lpstr>
      <vt:lpstr>Слайд 13</vt:lpstr>
      <vt:lpstr>Слайд 14</vt:lpstr>
      <vt:lpstr>Слайд 15</vt:lpstr>
      <vt:lpstr>Документы по безопасности  ДДТ «Радуга талантов»</vt:lpstr>
      <vt:lpstr>Слайд 17</vt:lpstr>
      <vt:lpstr>Слайд 18</vt:lpstr>
      <vt:lpstr>Слайд 19</vt:lpstr>
      <vt:lpstr>Слайд 20</vt:lpstr>
      <vt:lpstr>Слайд 21</vt:lpstr>
      <vt:lpstr>УЧАСТИЕ В РЕСПУБЛИКАНСКИХ МАСТЕР-КЛАССАХ  ПО ДЕКОРАТИВНО-ПРИКЛАДНОМУ ТВОРЧЕСТВУ  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               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     Республиканская этнокультурная смена «Крутушка дети»,  пос.Крутушка, 16.02.-22.02.2025 г., педагог Рыболовлева Ю.А.    </vt:lpstr>
      <vt:lpstr>Слайд 45</vt:lpstr>
      <vt:lpstr>Слайд 46</vt:lpstr>
      <vt:lpstr>Слайд 47</vt:lpstr>
      <vt:lpstr>Слайд 48</vt:lpstr>
      <vt:lpstr>Слайд 49</vt:lpstr>
      <vt:lpstr>Слайд 50</vt:lpstr>
      <vt:lpstr>VIII Республиканский конкурс детского творчества «На страже Отечества», г.Казань, 24.03.2025 г. педагог Валеева А.Р.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              С 3 по 10 ноября 2025 г. в г. Зеленодольск на базе ГАУ «Маяк» прошли учебно-тренировочные сборы по Рукопашному бою, где наши сильные девочки Денисова Алира и Лакеева Софья приняли участие.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ВОЛЕЙБОЛ </vt:lpstr>
      <vt:lpstr>                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 </vt:lpstr>
      <vt:lpstr>Слайд 86</vt:lpstr>
      <vt:lpstr> </vt:lpstr>
      <vt:lpstr>Республиканский творческий конкурс "Родники народов Поволжья»,  с 20 января по 28 февраля 2025 года</vt:lpstr>
      <vt:lpstr>В апреле 2025 г. прошли Республиканские соревнования по СПОРТИВНОМУ ТУРИЗМУ на пешеходных дистанциях в закрытых помещениях среди обучающихся "СТАРТ UP" 2025 в зачет IX Туриады среди обучающихся РТ</vt:lpstr>
      <vt:lpstr>25 мая 2025 года на стадионе города Арска прошли Республиканские соревнования по спортивному туризму на водных дистанциях и на средствах передвижения (вело) в рамках IX Туриады (Спартакиады) среди обучающихся Республики Татарстан, где приняли участие наши обучающиеся объединения "Спортивный туризм" под руководством педагога ДДТ "Радуга талантов" Екимова В.М.</vt:lpstr>
      <vt:lpstr>Хисматуллина Алсу Фаатовна участвовала в Республиканском конкурсе методических материалов "Профессиональная деятельность педагогических работников", приуроченного к Году защитника Отечества в РФ и стала победителем. </vt:lpstr>
      <vt:lpstr>Итоги VII Республиканского конкурса творческих работ «Мирас - объекты культурного наследия (памятники истории и культуры) Республики Татарстан глазами детей»</vt:lpstr>
      <vt:lpstr>Республиканского конкурса программно-методических разработок, образовательных практик в системе дополнительного образования детей</vt:lpstr>
      <vt:lpstr>Слайд 94</vt:lpstr>
      <vt:lpstr>Слайд 95</vt:lpstr>
      <vt:lpstr>Слайд 96</vt:lpstr>
      <vt:lpstr>Слайд 97</vt:lpstr>
      <vt:lpstr>Проведение ежегодных традиционных муниципальных  соревнований по робототехнике «Робосумо»  март 2025 года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  <vt:lpstr>Слайд 114</vt:lpstr>
      <vt:lpstr>Слайд 115</vt:lpstr>
      <vt:lpstr>Слайд 116</vt:lpstr>
      <vt:lpstr>Слайд 117</vt:lpstr>
      <vt:lpstr>Слайд 118</vt:lpstr>
      <vt:lpstr>Слайд 119</vt:lpstr>
      <vt:lpstr>Слайд 120</vt:lpstr>
      <vt:lpstr>Слайд 121</vt:lpstr>
      <vt:lpstr>Слайд 122</vt:lpstr>
      <vt:lpstr>Слайд 123</vt:lpstr>
      <vt:lpstr>Слайд 124</vt:lpstr>
      <vt:lpstr>Слайд 125</vt:lpstr>
      <vt:lpstr>Слайд 126</vt:lpstr>
      <vt:lpstr>Слайд 127</vt:lpstr>
      <vt:lpstr>Слайд 128</vt:lpstr>
      <vt:lpstr>Слайд 129</vt:lpstr>
      <vt:lpstr>Слайд 130</vt:lpstr>
      <vt:lpstr>Слайд 131</vt:lpstr>
      <vt:lpstr>Слайд 132</vt:lpstr>
      <vt:lpstr>Слайд 133</vt:lpstr>
      <vt:lpstr>ПЕРСПЕКТИВЫ</vt:lpstr>
      <vt:lpstr>Слайд 135</vt:lpstr>
    </vt:vector>
  </TitlesOfParts>
  <Company>Templates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ПК</cp:lastModifiedBy>
  <cp:revision>966</cp:revision>
  <cp:lastPrinted>2022-01-12T12:37:00Z</cp:lastPrinted>
  <dcterms:created xsi:type="dcterms:W3CDTF">2007-04-02T02:11:00Z</dcterms:created>
  <dcterms:modified xsi:type="dcterms:W3CDTF">2026-01-19T11:06:26Z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3468AA8E3F484AB386F8D8E623E8D5E9_12</vt:lpwstr>
  </property>
  <property fmtid="{D5CDD505-2E9C-101B-9397-08002B2CF9AE}" pid="3" name="KSOProductBuildVer">
    <vt:lpwstr>1049-12.2.0.21179</vt:lpwstr>
  </property>
</Properties>
</file>